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7" r:id="rId5"/>
  </p:sldMasterIdLst>
  <p:notesMasterIdLst>
    <p:notesMasterId r:id="rId29"/>
  </p:notesMasterIdLst>
  <p:sldIdLst>
    <p:sldId id="276" r:id="rId6"/>
    <p:sldId id="281" r:id="rId7"/>
    <p:sldId id="286" r:id="rId8"/>
    <p:sldId id="285" r:id="rId9"/>
    <p:sldId id="287" r:id="rId10"/>
    <p:sldId id="288" r:id="rId11"/>
    <p:sldId id="291" r:id="rId12"/>
    <p:sldId id="290" r:id="rId13"/>
    <p:sldId id="289" r:id="rId14"/>
    <p:sldId id="293" r:id="rId15"/>
    <p:sldId id="302" r:id="rId16"/>
    <p:sldId id="284" r:id="rId17"/>
    <p:sldId id="299" r:id="rId18"/>
    <p:sldId id="301" r:id="rId19"/>
    <p:sldId id="300" r:id="rId20"/>
    <p:sldId id="283" r:id="rId21"/>
    <p:sldId id="303" r:id="rId22"/>
    <p:sldId id="306" r:id="rId23"/>
    <p:sldId id="307" r:id="rId24"/>
    <p:sldId id="304" r:id="rId25"/>
    <p:sldId id="292" r:id="rId26"/>
    <p:sldId id="305"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1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B0F077-0049-4AD4-B218-DA1B52884B40}" v="2" dt="2021-03-02T16:00:15.423"/>
    <p1510:client id="{7AC15EE7-9E41-77AA-E19D-D01B8F5297D4}" v="13" dt="2021-02-26T08:40:03.953"/>
    <p1510:client id="{7D2F51B1-BB4F-AAB6-5BE0-C9CBDC054108}" v="13" dt="2021-02-26T17:35:17.701"/>
    <p1510:client id="{9E7D4CCA-D3DA-B886-14E8-4A94CB639B65}" v="203" dt="2021-03-02T21:16:46.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6" autoAdjust="0"/>
    <p:restoredTop sz="75037" autoAdjust="0"/>
  </p:normalViewPr>
  <p:slideViewPr>
    <p:cSldViewPr snapToGrid="0">
      <p:cViewPr varScale="1">
        <p:scale>
          <a:sx n="85" d="100"/>
          <a:sy n="85" d="100"/>
        </p:scale>
        <p:origin x="159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051A4-3372-6449-82A3-89EFAB34C1BC}" type="datetimeFigureOut">
              <a:rPr lang="en-US" smtClean="0"/>
              <a:t>3/10/2021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45B98-6B0D-B746-B3C3-7B43926BC5FB}" type="slidenum">
              <a:rPr lang="en-US" smtClean="0"/>
              <a:t>‹#›</a:t>
            </a:fld>
            <a:endParaRPr lang="en-US" dirty="0"/>
          </a:p>
        </p:txBody>
      </p:sp>
    </p:spTree>
    <p:extLst>
      <p:ext uri="{BB962C8B-B14F-4D97-AF65-F5344CB8AC3E}">
        <p14:creationId xmlns:p14="http://schemas.microsoft.com/office/powerpoint/2010/main" val="3215189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Home Grown Talent</a:t>
            </a:r>
            <a:r>
              <a:rPr lang="en-GB" sz="1200" b="0" i="0" kern="1200" baseline="0" dirty="0">
                <a:solidFill>
                  <a:schemeClr val="tx1"/>
                </a:solidFill>
                <a:effectLst/>
                <a:latin typeface="+mn-lt"/>
                <a:ea typeface="+mn-ea"/>
                <a:cs typeface="+mn-cs"/>
              </a:rPr>
              <a:t> and Business Success Stories</a:t>
            </a: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Waltham Forest College: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Leyton</a:t>
            </a:r>
            <a:r>
              <a:rPr lang="en-GB" sz="1200" b="0" i="0" kern="1200" baseline="0" dirty="0">
                <a:solidFill>
                  <a:schemeClr val="tx1"/>
                </a:solidFill>
                <a:effectLst/>
                <a:latin typeface="+mn-lt"/>
                <a:ea typeface="+mn-ea"/>
                <a:cs typeface="+mn-cs"/>
              </a:rPr>
              <a:t> Sixth Form College: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Monoux Sixth Form College: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Future Creatives: Waltham Forest </a:t>
            </a:r>
            <a:r>
              <a:rPr lang="en-GB" sz="1200" b="0" i="0" kern="1200" dirty="0">
                <a:solidFill>
                  <a:schemeClr val="tx1"/>
                </a:solidFill>
                <a:effectLst/>
                <a:latin typeface="+mn-lt"/>
                <a:ea typeface="+mn-ea"/>
                <a:cs typeface="+mn-cs"/>
              </a:rPr>
              <a:t>trainees to become the next generation of leaders in the creative world</a:t>
            </a:r>
            <a:endParaRPr lang="en-GB"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BCE: </a:t>
            </a:r>
            <a:r>
              <a:rPr lang="en-GB" sz="1200" b="0" i="0" kern="1200" dirty="0">
                <a:solidFill>
                  <a:schemeClr val="tx1"/>
                </a:solidFill>
                <a:effectLst/>
                <a:latin typeface="+mn-lt"/>
                <a:ea typeface="+mn-ea"/>
                <a:cs typeface="+mn-cs"/>
              </a:rPr>
              <a:t>The largest creative college in London</a:t>
            </a:r>
          </a:p>
          <a:p>
            <a:endParaRPr lang="en-GB" dirty="0"/>
          </a:p>
        </p:txBody>
      </p:sp>
      <p:sp>
        <p:nvSpPr>
          <p:cNvPr id="4" name="Slide Number Placeholder 3"/>
          <p:cNvSpPr>
            <a:spLocks noGrp="1"/>
          </p:cNvSpPr>
          <p:nvPr>
            <p:ph type="sldNum" sz="quarter" idx="10"/>
          </p:nvPr>
        </p:nvSpPr>
        <p:spPr/>
        <p:txBody>
          <a:bodyPr/>
          <a:lstStyle/>
          <a:p>
            <a:fld id="{CEE45B98-6B0D-B746-B3C3-7B43926BC5FB}" type="slidenum">
              <a:rPr lang="en-US" smtClean="0"/>
              <a:t>4</a:t>
            </a:fld>
            <a:endParaRPr lang="en-US" dirty="0"/>
          </a:p>
        </p:txBody>
      </p:sp>
    </p:spTree>
    <p:extLst>
      <p:ext uri="{BB962C8B-B14F-4D97-AF65-F5344CB8AC3E}">
        <p14:creationId xmlns:p14="http://schemas.microsoft.com/office/powerpoint/2010/main" val="298195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Waltham Forest Alumni</a:t>
            </a:r>
          </a:p>
          <a:p>
            <a:r>
              <a:rPr lang="en-GB" sz="1200" dirty="0"/>
              <a:t>Actor: Adam</a:t>
            </a:r>
            <a:r>
              <a:rPr lang="en-GB" sz="1200" baseline="0" dirty="0"/>
              <a:t> Woodyatt (Ian from Eastenders) Went to Forest School</a:t>
            </a:r>
          </a:p>
          <a:p>
            <a:r>
              <a:rPr lang="en-GB" sz="1200" baseline="0" dirty="0"/>
              <a:t>Writer and broadcaster: June Sarpong (</a:t>
            </a:r>
            <a:r>
              <a:rPr lang="en-GB" sz="1200" b="0" i="0" kern="1200" dirty="0">
                <a:solidFill>
                  <a:schemeClr val="tx1"/>
                </a:solidFill>
                <a:effectLst/>
                <a:latin typeface="+mn-lt"/>
                <a:ea typeface="+mn-ea"/>
                <a:cs typeface="+mn-cs"/>
              </a:rPr>
              <a:t>BBC's first Director of Creative Diversity)</a:t>
            </a:r>
            <a:endParaRPr lang="en-GB" sz="1200" baseline="0" dirty="0"/>
          </a:p>
          <a:p>
            <a:r>
              <a:rPr lang="en-GB" sz="1200" baseline="0" dirty="0"/>
              <a:t>Designer: Jonathan Ive (</a:t>
            </a:r>
            <a:r>
              <a:rPr lang="en-GB" sz="1200" b="0" i="0" kern="1200" dirty="0">
                <a:solidFill>
                  <a:schemeClr val="tx1"/>
                </a:solidFill>
                <a:effectLst/>
                <a:latin typeface="+mn-lt"/>
                <a:ea typeface="+mn-ea"/>
                <a:cs typeface="+mn-cs"/>
              </a:rPr>
              <a:t>former Chief Design Officer of Apple Inc) went to Chingford Foundation School</a:t>
            </a:r>
          </a:p>
          <a:p>
            <a:r>
              <a:rPr lang="en-GB" sz="1200" b="0" i="0" kern="1200" dirty="0">
                <a:solidFill>
                  <a:schemeClr val="tx1"/>
                </a:solidFill>
                <a:effectLst/>
                <a:latin typeface="+mn-lt"/>
                <a:ea typeface="+mn-ea"/>
                <a:cs typeface="+mn-cs"/>
              </a:rPr>
              <a:t>Artist: Grayson Perry (creator</a:t>
            </a:r>
            <a:r>
              <a:rPr lang="en-GB" sz="1200" b="0" i="0" kern="1200" baseline="0" dirty="0">
                <a:solidFill>
                  <a:schemeClr val="tx1"/>
                </a:solidFill>
                <a:effectLst/>
                <a:latin typeface="+mn-lt"/>
                <a:ea typeface="+mn-ea"/>
                <a:cs typeface="+mn-cs"/>
              </a:rPr>
              <a:t> of </a:t>
            </a:r>
            <a:r>
              <a:rPr lang="en-GB" sz="1200" b="0" i="0" kern="1200" dirty="0">
                <a:solidFill>
                  <a:schemeClr val="tx1"/>
                </a:solidFill>
                <a:effectLst/>
                <a:latin typeface="+mn-lt"/>
                <a:ea typeface="+mn-ea"/>
                <a:cs typeface="+mn-cs"/>
              </a:rPr>
              <a:t>The</a:t>
            </a:r>
            <a:r>
              <a:rPr lang="en-GB" sz="1200" b="0" i="0" kern="1200" baseline="0" dirty="0">
                <a:solidFill>
                  <a:schemeClr val="tx1"/>
                </a:solidFill>
                <a:effectLst/>
                <a:latin typeface="+mn-lt"/>
                <a:ea typeface="+mn-ea"/>
                <a:cs typeface="+mn-cs"/>
              </a:rPr>
              <a:t> Walthamstow Tapestry- had studio in Walthamstow)</a:t>
            </a:r>
          </a:p>
          <a:p>
            <a:r>
              <a:rPr lang="en-GB" sz="1200" b="0" i="0" kern="1200" baseline="0" dirty="0">
                <a:solidFill>
                  <a:schemeClr val="tx1"/>
                </a:solidFill>
                <a:effectLst/>
                <a:latin typeface="+mn-lt"/>
                <a:ea typeface="+mn-ea"/>
                <a:cs typeface="+mn-cs"/>
              </a:rPr>
              <a:t>Musician: Lethal Bizzel (Grime artist) Attended </a:t>
            </a:r>
            <a:r>
              <a:rPr lang="en-GB" sz="1200" b="0" i="0" kern="1200" dirty="0">
                <a:solidFill>
                  <a:schemeClr val="tx1"/>
                </a:solidFill>
                <a:effectLst/>
                <a:latin typeface="+mn-lt"/>
                <a:ea typeface="+mn-ea"/>
                <a:cs typeface="+mn-cs"/>
              </a:rPr>
              <a:t>Holy Family Catholic School in Walthamstow</a:t>
            </a:r>
            <a:endParaRPr lang="en-GB" sz="1200" dirty="0"/>
          </a:p>
          <a:p>
            <a:endParaRPr lang="en-GB" dirty="0"/>
          </a:p>
        </p:txBody>
      </p:sp>
      <p:sp>
        <p:nvSpPr>
          <p:cNvPr id="4" name="Slide Number Placeholder 3"/>
          <p:cNvSpPr>
            <a:spLocks noGrp="1"/>
          </p:cNvSpPr>
          <p:nvPr>
            <p:ph type="sldNum" sz="quarter" idx="10"/>
          </p:nvPr>
        </p:nvSpPr>
        <p:spPr/>
        <p:txBody>
          <a:bodyPr/>
          <a:lstStyle/>
          <a:p>
            <a:fld id="{CEE45B98-6B0D-B746-B3C3-7B43926BC5FB}" type="slidenum">
              <a:rPr lang="en-US" smtClean="0"/>
              <a:t>5</a:t>
            </a:fld>
            <a:endParaRPr lang="en-US" dirty="0"/>
          </a:p>
        </p:txBody>
      </p:sp>
    </p:spTree>
    <p:extLst>
      <p:ext uri="{BB962C8B-B14F-4D97-AF65-F5344CB8AC3E}">
        <p14:creationId xmlns:p14="http://schemas.microsoft.com/office/powerpoint/2010/main" val="200159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Armstrong Audio: A long-established electronic workshop with a history in manufacturing and even more experience in servicing and restoring audio equipment. </a:t>
            </a:r>
            <a:r>
              <a:rPr lang="en-GB" sz="1200" b="1" i="0" kern="1200" dirty="0">
                <a:solidFill>
                  <a:schemeClr val="tx1"/>
                </a:solidFill>
                <a:effectLst/>
                <a:latin typeface="+mn-lt"/>
                <a:ea typeface="+mn-ea"/>
                <a:cs typeface="+mn-cs"/>
              </a:rPr>
              <a:t>Armstrong Audio</a:t>
            </a:r>
            <a:r>
              <a:rPr lang="en-GB" sz="1200" b="0" i="0" kern="1200" dirty="0">
                <a:solidFill>
                  <a:schemeClr val="tx1"/>
                </a:solidFill>
                <a:effectLst/>
                <a:latin typeface="+mn-lt"/>
                <a:ea typeface="+mn-ea"/>
                <a:cs typeface="+mn-cs"/>
              </a:rPr>
              <a:t> is able to repair a wide-range of audio equipment and a variety of faults, so before you decide to replace your beloved</a:t>
            </a:r>
            <a:endParaRPr lang="en-GB" sz="1200" dirty="0"/>
          </a:p>
          <a:p>
            <a:endParaRPr lang="en-GB" sz="1200" dirty="0"/>
          </a:p>
          <a:p>
            <a:r>
              <a:rPr lang="en-GB" sz="1200" dirty="0"/>
              <a:t>Be more octopus:</a:t>
            </a:r>
            <a:r>
              <a:rPr lang="en-GB" sz="1200" baseline="0" dirty="0"/>
              <a:t> </a:t>
            </a:r>
            <a:r>
              <a:rPr lang="en-GB" sz="1200" b="0" i="0" kern="1200" dirty="0">
                <a:solidFill>
                  <a:schemeClr val="tx1"/>
                </a:solidFill>
                <a:effectLst/>
                <a:latin typeface="+mn-lt"/>
                <a:ea typeface="+mn-ea"/>
                <a:cs typeface="+mn-cs"/>
              </a:rPr>
              <a:t>Be adaptable. Be ingenious. Be compassionate. </a:t>
            </a:r>
            <a:endParaRPr lang="en-GB" sz="12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https://cooper-collective.com/projects/be-more-octopus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dirty="0"/>
              <a:t>Octopus are one of the most adaptable and intelligent creatures on the planet.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creative agency Cooper Collective created the Sky Ocean Rescue Café - the UK’s first café made completely from recycled and ocean sourced materials, they learned, adapted and put sustainability at the heart of their experiential and environmental creative thinking.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their sustainable approach to environmental design</a:t>
            </a:r>
          </a:p>
          <a:p>
            <a:r>
              <a:rPr lang="en-GB" sz="1200" b="0" i="0" kern="1200" dirty="0">
                <a:solidFill>
                  <a:schemeClr val="tx1"/>
                </a:solidFill>
                <a:effectLst/>
                <a:latin typeface="+mn-lt"/>
                <a:ea typeface="+mn-ea"/>
                <a:cs typeface="+mn-cs"/>
              </a:rPr>
              <a:t>engaging guests with a surprise deep sea AR experience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They exhibited</a:t>
            </a:r>
            <a:r>
              <a:rPr lang="en-GB" sz="1200" b="0" i="0" kern="1200" baseline="0" dirty="0">
                <a:solidFill>
                  <a:schemeClr val="tx1"/>
                </a:solidFill>
                <a:effectLst/>
                <a:latin typeface="+mn-lt"/>
                <a:ea typeface="+mn-ea"/>
                <a:cs typeface="+mn-cs"/>
              </a:rPr>
              <a:t> in Walthamstow in Sep 20</a:t>
            </a:r>
          </a:p>
          <a:p>
            <a:r>
              <a:rPr lang="en-GB" sz="1200" b="0" i="0" kern="1200" dirty="0">
                <a:solidFill>
                  <a:schemeClr val="tx1"/>
                </a:solidFill>
                <a:effectLst/>
                <a:latin typeface="+mn-lt"/>
                <a:ea typeface="+mn-ea"/>
                <a:cs typeface="+mn-cs"/>
              </a:rPr>
              <a:t>All parts of the exhibit have been created from sustainable sources and will be upcycled post event to ensure waste is negated. Wall panels will become tote bags and face masks, whilst the 3D printed coral reef (made from recycled plastic) will go to a marine centre where it will be embedded into the aquarium for the marine life to enjoy.</a:t>
            </a:r>
            <a:endParaRPr lang="en-GB" dirty="0"/>
          </a:p>
        </p:txBody>
      </p:sp>
      <p:sp>
        <p:nvSpPr>
          <p:cNvPr id="4" name="Slide Number Placeholder 3"/>
          <p:cNvSpPr>
            <a:spLocks noGrp="1"/>
          </p:cNvSpPr>
          <p:nvPr>
            <p:ph type="sldNum" sz="quarter" idx="10"/>
          </p:nvPr>
        </p:nvSpPr>
        <p:spPr/>
        <p:txBody>
          <a:bodyPr/>
          <a:lstStyle/>
          <a:p>
            <a:fld id="{CEE45B98-6B0D-B746-B3C3-7B43926BC5FB}" type="slidenum">
              <a:rPr lang="en-US" smtClean="0"/>
              <a:t>6</a:t>
            </a:fld>
            <a:endParaRPr lang="en-US" dirty="0"/>
          </a:p>
        </p:txBody>
      </p:sp>
    </p:spTree>
    <p:extLst>
      <p:ext uri="{BB962C8B-B14F-4D97-AF65-F5344CB8AC3E}">
        <p14:creationId xmlns:p14="http://schemas.microsoft.com/office/powerpoint/2010/main" val="19973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E45B98-6B0D-B746-B3C3-7B43926BC5FB}" type="slidenum">
              <a:rPr lang="en-US" smtClean="0"/>
              <a:t>12</a:t>
            </a:fld>
            <a:endParaRPr lang="en-US" dirty="0"/>
          </a:p>
        </p:txBody>
      </p:sp>
    </p:spTree>
    <p:extLst>
      <p:ext uri="{BB962C8B-B14F-4D97-AF65-F5344CB8AC3E}">
        <p14:creationId xmlns:p14="http://schemas.microsoft.com/office/powerpoint/2010/main" val="4183478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6899E9-EF68-9F41-80B8-1BCF07F0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4950" y="5253566"/>
            <a:ext cx="11722100" cy="1841500"/>
          </a:xfrm>
          <a:prstGeom prst="rect">
            <a:avLst/>
          </a:prstGeom>
        </p:spPr>
      </p:pic>
      <p:pic>
        <p:nvPicPr>
          <p:cNvPr id="14" name="Picture 13">
            <a:extLst>
              <a:ext uri="{FF2B5EF4-FFF2-40B4-BE49-F238E27FC236}">
                <a16:creationId xmlns:a16="http://schemas.microsoft.com/office/drawing/2014/main" id="{8E734776-5DE4-F849-A997-7201FA7190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308"/>
            <a:ext cx="3335274" cy="2007063"/>
          </a:xfrm>
          <a:prstGeom prst="rect">
            <a:avLst/>
          </a:prstGeom>
        </p:spPr>
      </p:pic>
    </p:spTree>
    <p:extLst>
      <p:ext uri="{BB962C8B-B14F-4D97-AF65-F5344CB8AC3E}">
        <p14:creationId xmlns:p14="http://schemas.microsoft.com/office/powerpoint/2010/main" val="214808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06338D6A-795D-4EBA-A4C6-9279F500152F}" type="datetime1">
              <a:rPr lang="en-US" smtClean="0"/>
              <a:t>3/10/2021</a:t>
            </a:fld>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150615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3557DED-0543-4B3B-9843-EF36EEFE881F}" type="datetime1">
              <a:rPr lang="en-US" smtClean="0"/>
              <a:t>3/10/2021</a:t>
            </a:fld>
            <a:endParaRPr lang="en-US" dirty="0"/>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046294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5F81CBCF-D438-430D-A298-B45B8546450B}" type="datetime1">
              <a:rPr lang="en-US" smtClean="0"/>
              <a:t>3/10/2021</a:t>
            </a:fld>
            <a:endParaRPr lang="en-US" dirty="0"/>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91493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6F0680BA-0252-4C9E-82E7-6769796ABAED}" type="datetime1">
              <a:rPr lang="en-US" smtClean="0"/>
              <a:t>3/10/2021</a:t>
            </a:fld>
            <a:endParaRPr lang="en-US" dirty="0"/>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022150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4318B571-A0F4-4C49-A9B8-D6C71604CC34}" type="datetime1">
              <a:rPr lang="en-US" smtClean="0"/>
              <a:t>3/10/2021</a:t>
            </a:fld>
            <a:endParaRPr lang="en-US" dirty="0"/>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22658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F9BB144-4CA5-A445-8FBE-A1068E4A42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215" y="5288486"/>
            <a:ext cx="10998200" cy="1841500"/>
          </a:xfrm>
          <a:prstGeom prst="rect">
            <a:avLst/>
          </a:prstGeom>
        </p:spPr>
      </p:pic>
      <p:pic>
        <p:nvPicPr>
          <p:cNvPr id="17" name="Picture 16">
            <a:extLst>
              <a:ext uri="{FF2B5EF4-FFF2-40B4-BE49-F238E27FC236}">
                <a16:creationId xmlns:a16="http://schemas.microsoft.com/office/drawing/2014/main" id="{1ED6D82B-8CFD-A643-91B3-80C6A88C2A6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1099"/>
            <a:ext cx="2093823" cy="1260000"/>
          </a:xfrm>
          <a:prstGeom prst="rect">
            <a:avLst/>
          </a:prstGeom>
        </p:spPr>
      </p:pic>
    </p:spTree>
    <p:extLst>
      <p:ext uri="{BB962C8B-B14F-4D97-AF65-F5344CB8AC3E}">
        <p14:creationId xmlns:p14="http://schemas.microsoft.com/office/powerpoint/2010/main" val="338416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BF36EEA0-14C8-403F-9DDC-4740C27C76A0}" type="datetime1">
              <a:rPr lang="en-US" smtClean="0"/>
              <a:t>3/10/2021</a:t>
            </a:fld>
            <a:endParaRPr lang="en-US" dirty="0"/>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14372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73D0FDEC-A31C-4312-800E-3CCB16974866}" type="datetime1">
              <a:rPr lang="en-US" smtClean="0"/>
              <a:t>3/10/2021</a:t>
            </a:fld>
            <a:endParaRPr lang="en-US" dirty="0"/>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838319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BB3B3E7F-2ECE-465D-9DB3-AA765D634E9E}" type="datetime1">
              <a:rPr lang="en-US" smtClean="0"/>
              <a:t>3/10/2021</a:t>
            </a:fld>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417403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EDF2CBAF-8FE3-4BA9-8F2D-3F5664AE1862}" type="datetime1">
              <a:rPr lang="en-US" smtClean="0"/>
              <a:t>3/10/2021</a:t>
            </a:fld>
            <a:endParaRPr lang="en-US" dirty="0"/>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8073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93D331FD-EF01-45EC-8A2D-20F763747EC6}" type="datetime1">
              <a:rPr lang="en-US" smtClean="0"/>
              <a:t>3/10/2021</a:t>
            </a:fld>
            <a:endParaRPr lang="en-US" dirty="0"/>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512108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405D9B67-700D-4321-86DF-7986E949E9E1}" type="datetime1">
              <a:rPr lang="en-US" smtClean="0"/>
              <a:t>3/10/2021</a:t>
            </a:fld>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424161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527CCCC7-A412-4455-B5F1-57E4BE9255BA}" type="datetime1">
              <a:rPr lang="en-US" smtClean="0"/>
              <a:t>3/10/2021</a:t>
            </a:fld>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41889896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93303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BBDFB-E816-4223-97C8-EB19CEC8C86E}" type="datetime1">
              <a:rPr lang="en-US" smtClean="0"/>
              <a:t>3/10/2021</a:t>
            </a:fld>
            <a:endParaRPr lang="en-US" dirty="0"/>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dirty="0"/>
          </a:p>
        </p:txBody>
      </p:sp>
    </p:spTree>
    <p:extLst>
      <p:ext uri="{BB962C8B-B14F-4D97-AF65-F5344CB8AC3E}">
        <p14:creationId xmlns:p14="http://schemas.microsoft.com/office/powerpoint/2010/main" val="38838884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0" r:id="rId6"/>
    <p:sldLayoutId id="2147483685" r:id="rId7"/>
    <p:sldLayoutId id="2147483686" r:id="rId8"/>
    <p:sldLayoutId id="2147483687" r:id="rId9"/>
    <p:sldLayoutId id="2147483688" r:id="rId10"/>
    <p:sldLayoutId id="2147483689" r:id="rId11"/>
    <p:sldLayoutId id="2147483691" r:id="rId12"/>
  </p:sldLayoutIdLst>
  <p:hf sldNum="0" hdr="0" ftr="0" dt="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youtu.be/F24DLmhu1A8" TargetMode="External"/><Relationship Id="rId3" Type="http://schemas.openxmlformats.org/officeDocument/2006/relationships/slideLayout" Target="../slideLayouts/slideLayout2.xml"/><Relationship Id="rId7" Type="http://schemas.openxmlformats.org/officeDocument/2006/relationships/image" Target="../media/image44.png"/><Relationship Id="rId12" Type="http://schemas.openxmlformats.org/officeDocument/2006/relationships/image" Target="../media/image4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youtube.com/watch?v=0OgSTMYjgqM" TargetMode="External"/><Relationship Id="rId11" Type="http://schemas.openxmlformats.org/officeDocument/2006/relationships/hyperlink" Target="https://bigcreative.s3-eu-west-1.amazonaws.com/Website+2020/Other/BCE+full+prospectus+2021_AW+high+res.pdf" TargetMode="External"/><Relationship Id="rId5" Type="http://schemas.openxmlformats.org/officeDocument/2006/relationships/image" Target="../media/image23.jpeg"/><Relationship Id="rId15" Type="http://schemas.openxmlformats.org/officeDocument/2006/relationships/image" Target="../media/image5.png"/><Relationship Id="rId10" Type="http://schemas.openxmlformats.org/officeDocument/2006/relationships/image" Target="../media/image46.png"/><Relationship Id="rId4" Type="http://schemas.openxmlformats.org/officeDocument/2006/relationships/hyperlink" Target="https://www.bigcreative.education/about/" TargetMode="External"/><Relationship Id="rId9" Type="http://schemas.openxmlformats.org/officeDocument/2006/relationships/hyperlink" Target="https://www.bigcreative.education/courses/" TargetMode="External"/><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hyperlink" Target="https://bigcreative.s3-eu-west-1.amazonaws.com/Website+2020/Other/BCE+full+prospectus+2021_AW+high+res.pdf" TargetMode="External"/><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png"/><Relationship Id="rId4" Type="http://schemas.openxmlformats.org/officeDocument/2006/relationships/hyperlink" Target="https://www.bigcreative.education/courses/" TargetMode="External"/><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hyperlink" Target="https://www.youtube.com/watch?v=wZwce95ccdc" TargetMode="External"/><Relationship Id="rId3" Type="http://schemas.openxmlformats.org/officeDocument/2006/relationships/slideLayout" Target="../slideLayouts/slideLayout2.xml"/><Relationship Id="rId7" Type="http://schemas.openxmlformats.org/officeDocument/2006/relationships/hyperlink" Target="http://www.leyton.ac.uk/" TargetMode="External"/><Relationship Id="rId12" Type="http://schemas.openxmlformats.org/officeDocument/2006/relationships/hyperlink" Target="https://www.youtube.com/watch?v=1ImBQAEFVXk"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jpeg"/><Relationship Id="rId11" Type="http://schemas.openxmlformats.org/officeDocument/2006/relationships/hyperlink" Target="https://www.youtube.com/channel/UCAfJpKhFDlAOjAlXF547veg" TargetMode="External"/><Relationship Id="rId5" Type="http://schemas.openxmlformats.org/officeDocument/2006/relationships/hyperlink" Target="https://docs.google.com/presentation/d/1_jkol_4LOeljZjoe-mXIxNtVRY1-SeehYc9ZHOcFC4Y/edit?usp=sharing" TargetMode="External"/><Relationship Id="rId15" Type="http://schemas.openxmlformats.org/officeDocument/2006/relationships/image" Target="../media/image5.png"/><Relationship Id="rId10" Type="http://schemas.openxmlformats.org/officeDocument/2006/relationships/hyperlink" Target="https://www.youtube.com/c/LeytonLive/featured" TargetMode="External"/><Relationship Id="rId4" Type="http://schemas.openxmlformats.org/officeDocument/2006/relationships/notesSlide" Target="../notesSlides/notesSlide4.xml"/><Relationship Id="rId9" Type="http://schemas.openxmlformats.org/officeDocument/2006/relationships/hyperlink" Target="https://www.lscexpressivearts.co.uk/" TargetMode="External"/><Relationship Id="rId1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69c9618f-9fd1-4273-ae93-722c4d8b52bd.filesusr.com/ugd/7dcb1f_691d7b6cf0fa42f581c78a9bb68421d5.pdf" TargetMode="External"/><Relationship Id="rId5"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hyperlink" Target="https://www.sgmc.ac.uk/"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apply.sgmc.ac.uk/" TargetMode="External"/><Relationship Id="rId5" Type="http://schemas.openxmlformats.org/officeDocument/2006/relationships/hyperlink" Target="https://www.sgmc.ac.uk/howToApply/files/Prospectus2021.pdf" TargetMode="External"/><Relationship Id="rId10" Type="http://schemas.openxmlformats.org/officeDocument/2006/relationships/image" Target="../media/image5.png"/><Relationship Id="rId4" Type="http://schemas.openxmlformats.org/officeDocument/2006/relationships/hyperlink" Target="https://www.sgmc.ac.uk/news/diary.asp" TargetMode="External"/><Relationship Id="rId9" Type="http://schemas.openxmlformats.org/officeDocument/2006/relationships/hyperlink" Target="https://twitter.com/MonouXcollege"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waltham.ac.uk/students/college-tour" TargetMode="External"/><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youtu.be/gg2B7y6eZpE" TargetMode="External"/><Relationship Id="rId12" Type="http://schemas.openxmlformats.org/officeDocument/2006/relationships/hyperlink" Target="https://www.waltham.ac.uk/how-to-apply/application-process"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myfuture@waltham.ac.uk" TargetMode="External"/><Relationship Id="rId11"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hyperlink" Target="https://www.waltham.ac.uk/images/documents/application-form-20-21.pdf" TargetMode="External"/><Relationship Id="rId4" Type="http://schemas.openxmlformats.org/officeDocument/2006/relationships/hyperlink" Target="https://www.waltham.ac.uk/" TargetMode="External"/><Relationship Id="rId9" Type="http://schemas.openxmlformats.org/officeDocument/2006/relationships/hyperlink" Target="https://waltham.pagetiger.com/16-19-prospectus-2021-22"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hyperlink" Target="https://graduateshowcase.arts.ac.uk/c/london-college-of-fashion"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youtube.com/playlist?list=PLLOdI3wuHEIKkKIqRMJY1OVTShXvJAKk7" TargetMode="External"/><Relationship Id="rId11" Type="http://schemas.openxmlformats.org/officeDocument/2006/relationships/image" Target="../media/image60.png"/><Relationship Id="rId5" Type="http://schemas.openxmlformats.org/officeDocument/2006/relationships/hyperlink" Target="https://www.arts.ac.uk/partnerships/outreach/insights" TargetMode="External"/><Relationship Id="rId10" Type="http://schemas.openxmlformats.org/officeDocument/2006/relationships/image" Target="../media/image5.png"/><Relationship Id="rId4" Type="http://schemas.openxmlformats.org/officeDocument/2006/relationships/image" Target="../media/image58.png"/><Relationship Id="rId9" Type="http://schemas.openxmlformats.org/officeDocument/2006/relationships/hyperlink" Target="https://69c9618f-9fd1-4273-ae93-722c4d8b52bd.filesusr.com/ugd/7dcb1f_a7bdb81b7d3343bc9297ea5edada308f.pd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hyperlink" Target="http://insights.arts.ac.uk/into-uni/"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youtube.com/watch?v=j-57XD32_jI" TargetMode="External"/><Relationship Id="rId5" Type="http://schemas.openxmlformats.org/officeDocument/2006/relationships/image" Target="../media/image61.png"/><Relationship Id="rId10" Type="http://schemas.openxmlformats.org/officeDocument/2006/relationships/image" Target="../media/image58.png"/><Relationship Id="rId4" Type="http://schemas.openxmlformats.org/officeDocument/2006/relationships/hyperlink" Target="https://www.arts.ac.uk/partnerships/outreach/insights/into-uni" TargetMode="Externa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4.png"/><Relationship Id="rId5" Type="http://schemas.openxmlformats.org/officeDocument/2006/relationships/image" Target="../media/image17.jpe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hyperlink" Target="https://youtu.be/w6KH2VEIN1c"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5.png"/><Relationship Id="rId4" Type="http://schemas.openxmlformats.org/officeDocument/2006/relationships/hyperlink" Target="https://www.ucl.ac.uk/ucl-east/" TargetMode="External"/><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43.sv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18" Type="http://schemas.openxmlformats.org/officeDocument/2006/relationships/hyperlink" Target="https://creativealliance.org.uk/young-people/" TargetMode="External"/><Relationship Id="rId26" Type="http://schemas.openxmlformats.org/officeDocument/2006/relationships/image" Target="../media/image85.png"/><Relationship Id="rId3" Type="http://schemas.microsoft.com/office/2007/relationships/media" Target="../media/media21.m4a"/><Relationship Id="rId21" Type="http://schemas.openxmlformats.org/officeDocument/2006/relationships/image" Target="../media/image82.png"/><Relationship Id="rId7" Type="http://schemas.openxmlformats.org/officeDocument/2006/relationships/hyperlink" Target="https://www.prospects.ac.uk/jobs-and-work-experience/job-sectors/creative-arts-and-design/overview-of-the-creative-arts-sector-in-the-uk" TargetMode="External"/><Relationship Id="rId12" Type="http://schemas.openxmlformats.org/officeDocument/2006/relationships/hyperlink" Target="https://www.createjobslondon.org/" TargetMode="External"/><Relationship Id="rId17" Type="http://schemas.openxmlformats.org/officeDocument/2006/relationships/image" Target="../media/image80.png"/><Relationship Id="rId25" Type="http://schemas.openxmlformats.org/officeDocument/2006/relationships/image" Target="../media/image84.png"/><Relationship Id="rId2" Type="http://schemas.openxmlformats.org/officeDocument/2006/relationships/audio" Target="NULL" TargetMode="External"/><Relationship Id="rId16" Type="http://schemas.openxmlformats.org/officeDocument/2006/relationships/hyperlink" Target="http://www.apprenticeshipguide.co.uk/apprenticeship-by-skills-interests/creative-apprenticeships/" TargetMode="External"/><Relationship Id="rId20" Type="http://schemas.openxmlformats.org/officeDocument/2006/relationships/hyperlink" Target="https://www.giveagradago.com/news/2019/07/graduate-jobs-in-the-creative-industry/421" TargetMode="External"/><Relationship Id="rId1" Type="http://schemas.openxmlformats.org/officeDocument/2006/relationships/tags" Target="../tags/tag4.xml"/><Relationship Id="rId6" Type="http://schemas.openxmlformats.org/officeDocument/2006/relationships/image" Target="../media/image73.svg"/><Relationship Id="rId11" Type="http://schemas.openxmlformats.org/officeDocument/2006/relationships/image" Target="../media/image77.png"/><Relationship Id="rId24" Type="http://schemas.openxmlformats.org/officeDocument/2006/relationships/hyperlink" Target="https://www.artsjobsonline.com/jobs/" TargetMode="External"/><Relationship Id="rId5" Type="http://schemas.openxmlformats.org/officeDocument/2006/relationships/image" Target="../media/image72.png"/><Relationship Id="rId15" Type="http://schemas.openxmlformats.org/officeDocument/2006/relationships/image" Target="../media/image79.png"/><Relationship Id="rId23" Type="http://schemas.openxmlformats.org/officeDocument/2006/relationships/image" Target="../media/image83.png"/><Relationship Id="rId10" Type="http://schemas.openxmlformats.org/officeDocument/2006/relationships/image" Target="../media/image76.png"/><Relationship Id="rId19" Type="http://schemas.openxmlformats.org/officeDocument/2006/relationships/image" Target="../media/image81.png"/><Relationship Id="rId4" Type="http://schemas.openxmlformats.org/officeDocument/2006/relationships/slideLayout" Target="../slideLayouts/slideLayout2.xml"/><Relationship Id="rId9" Type="http://schemas.openxmlformats.org/officeDocument/2006/relationships/image" Target="../media/image75.png"/><Relationship Id="rId14" Type="http://schemas.openxmlformats.org/officeDocument/2006/relationships/hyperlink" Target="https://artswork.org.uk/our-work-with-young-people/creative-apprenticeships/" TargetMode="External"/><Relationship Id="rId22" Type="http://schemas.openxmlformats.org/officeDocument/2006/relationships/hyperlink" Target="https://www.designjobsboard.com/" TargetMode="External"/><Relationship Id="rId27"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5.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89.sv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1.svg"/><Relationship Id="rId12"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7.sv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hyperlink" Target="https://www.waltham.ac.uk/" TargetMode="External"/><Relationship Id="rId18" Type="http://schemas.openxmlformats.org/officeDocument/2006/relationships/image" Target="../media/image27.png"/><Relationship Id="rId3" Type="http://schemas.openxmlformats.org/officeDocument/2006/relationships/audio" Target="../media/media4.m4a"/><Relationship Id="rId21" Type="http://schemas.openxmlformats.org/officeDocument/2006/relationships/image" Target="../media/image29.png"/><Relationship Id="rId7" Type="http://schemas.openxmlformats.org/officeDocument/2006/relationships/image" Target="../media/image21.jpeg"/><Relationship Id="rId12" Type="http://schemas.openxmlformats.org/officeDocument/2006/relationships/image" Target="../media/image24.png"/><Relationship Id="rId17" Type="http://schemas.openxmlformats.org/officeDocument/2006/relationships/hyperlink" Target="https://wfculture19.co.uk/future-creatives" TargetMode="External"/><Relationship Id="rId2" Type="http://schemas.microsoft.com/office/2007/relationships/media" Target="../media/media4.m4a"/><Relationship Id="rId16" Type="http://schemas.openxmlformats.org/officeDocument/2006/relationships/image" Target="../media/image26.png"/><Relationship Id="rId20" Type="http://schemas.openxmlformats.org/officeDocument/2006/relationships/image" Target="../media/image28.jpeg"/><Relationship Id="rId1" Type="http://schemas.openxmlformats.org/officeDocument/2006/relationships/tags" Target="../tags/tag1.xml"/><Relationship Id="rId6" Type="http://schemas.openxmlformats.org/officeDocument/2006/relationships/image" Target="../media/image20.jpeg"/><Relationship Id="rId11" Type="http://schemas.openxmlformats.org/officeDocument/2006/relationships/hyperlink" Target="https://www.sgmc.ac.uk/" TargetMode="External"/><Relationship Id="rId5" Type="http://schemas.openxmlformats.org/officeDocument/2006/relationships/notesSlide" Target="../notesSlides/notesSlide1.xml"/><Relationship Id="rId15" Type="http://schemas.openxmlformats.org/officeDocument/2006/relationships/hyperlink" Target="https://walthamforest.filmoffice.co.uk/" TargetMode="External"/><Relationship Id="rId10" Type="http://schemas.openxmlformats.org/officeDocument/2006/relationships/image" Target="../media/image23.jpeg"/><Relationship Id="rId19"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hyperlink" Target="https://www.bigcreative.education/about/" TargetMode="External"/><Relationship Id="rId14" Type="http://schemas.openxmlformats.org/officeDocument/2006/relationships/image" Target="../media/image25.png"/><Relationship Id="rId22" Type="http://schemas.openxmlformats.org/officeDocument/2006/relationships/image" Target="../media/image30.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media5.m4a"/><Relationship Id="rId7" Type="http://schemas.openxmlformats.org/officeDocument/2006/relationships/image" Target="../media/image21.jpe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31.jpeg"/><Relationship Id="rId11" Type="http://schemas.openxmlformats.org/officeDocument/2006/relationships/image" Target="../media/image5.png"/><Relationship Id="rId5" Type="http://schemas.openxmlformats.org/officeDocument/2006/relationships/notesSlide" Target="../notesSlides/notesSlide2.xml"/><Relationship Id="rId10" Type="http://schemas.openxmlformats.org/officeDocument/2006/relationships/image" Target="../media/image32.jpeg"/><Relationship Id="rId4" Type="http://schemas.openxmlformats.org/officeDocument/2006/relationships/slideLayout" Target="../slideLayouts/slideLayout2.xml"/><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4.jpeg"/><Relationship Id="rId11" Type="http://schemas.openxmlformats.org/officeDocument/2006/relationships/image" Target="../media/image5.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notesSlide" Target="../notesSlides/notesSlide3.xml"/><Relationship Id="rId9" Type="http://schemas.openxmlformats.org/officeDocument/2006/relationships/hyperlink" Target="https://my.matterport.com/show/?m=YGXzMdv7aw7"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1.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3.jpeg"/><Relationship Id="rId18" Type="http://schemas.openxmlformats.org/officeDocument/2006/relationships/hyperlink" Target="http://www.holyfamily.waltham.sch.uk/" TargetMode="External"/><Relationship Id="rId26" Type="http://schemas.openxmlformats.org/officeDocument/2006/relationships/hyperlink" Target="http://www.leyton.ac.uk/" TargetMode="External"/><Relationship Id="rId3" Type="http://schemas.openxmlformats.org/officeDocument/2006/relationships/audio" Target="../media/media9.m4a"/><Relationship Id="rId21" Type="http://schemas.openxmlformats.org/officeDocument/2006/relationships/hyperlink" Target="http://www.norlington.net/" TargetMode="External"/><Relationship Id="rId7" Type="http://schemas.openxmlformats.org/officeDocument/2006/relationships/hyperlink" Target="https://www.waltham.ac.uk/" TargetMode="External"/><Relationship Id="rId12" Type="http://schemas.openxmlformats.org/officeDocument/2006/relationships/hyperlink" Target="https://www.bigcreative.education/about/" TargetMode="External"/><Relationship Id="rId17" Type="http://schemas.openxmlformats.org/officeDocument/2006/relationships/hyperlink" Target="http://www.highamsparkschool.co.uk/" TargetMode="External"/><Relationship Id="rId25" Type="http://schemas.openxmlformats.org/officeDocument/2006/relationships/hyperlink" Target="http://www.bigcreative.education/" TargetMode="External"/><Relationship Id="rId2" Type="http://schemas.microsoft.com/office/2007/relationships/media" Target="../media/media9.m4a"/><Relationship Id="rId16" Type="http://schemas.openxmlformats.org/officeDocument/2006/relationships/hyperlink" Target="http://www.heathcoteschool.com/" TargetMode="External"/><Relationship Id="rId20" Type="http://schemas.openxmlformats.org/officeDocument/2006/relationships/hyperlink" Target="http://www.lammas.waltham.sch.uk/" TargetMode="External"/><Relationship Id="rId29" Type="http://schemas.openxmlformats.org/officeDocument/2006/relationships/image" Target="../media/image5.png"/><Relationship Id="rId1" Type="http://schemas.openxmlformats.org/officeDocument/2006/relationships/tags" Target="../tags/tag3.xml"/><Relationship Id="rId6" Type="http://schemas.openxmlformats.org/officeDocument/2006/relationships/image" Target="../media/image24.png"/><Relationship Id="rId11" Type="http://schemas.openxmlformats.org/officeDocument/2006/relationships/image" Target="../media/image22.jpeg"/><Relationship Id="rId24" Type="http://schemas.openxmlformats.org/officeDocument/2006/relationships/hyperlink" Target="https://www.walthamforest.gov.uk/content/post-16-choices#collapse-1-8" TargetMode="External"/><Relationship Id="rId5" Type="http://schemas.openxmlformats.org/officeDocument/2006/relationships/hyperlink" Target="https://www.sgmc.ac.uk/" TargetMode="External"/><Relationship Id="rId15" Type="http://schemas.openxmlformats.org/officeDocument/2006/relationships/hyperlink" Target="http://www.chingfordfoundation.org/" TargetMode="External"/><Relationship Id="rId23" Type="http://schemas.openxmlformats.org/officeDocument/2006/relationships/hyperlink" Target="https://www.walthamforest.gov.uk/node/7485" TargetMode="External"/><Relationship Id="rId28" Type="http://schemas.openxmlformats.org/officeDocument/2006/relationships/hyperlink" Target="http://www.waltham.ac.uk/" TargetMode="External"/><Relationship Id="rId10" Type="http://schemas.openxmlformats.org/officeDocument/2006/relationships/image" Target="../media/image27.png"/><Relationship Id="rId19" Type="http://schemas.openxmlformats.org/officeDocument/2006/relationships/hyperlink" Target="http://www.kelmscottschool.co.uk/" TargetMode="External"/><Relationship Id="rId4" Type="http://schemas.openxmlformats.org/officeDocument/2006/relationships/slideLayout" Target="../slideLayouts/slideLayout2.xml"/><Relationship Id="rId9" Type="http://schemas.openxmlformats.org/officeDocument/2006/relationships/hyperlink" Target="https://wfculture19.co.uk/future-creatives" TargetMode="External"/><Relationship Id="rId14" Type="http://schemas.openxmlformats.org/officeDocument/2006/relationships/hyperlink" Target="https://www.walthamforest.gov.uk/content/post-16-choices#collapse-1-7" TargetMode="External"/><Relationship Id="rId22" Type="http://schemas.openxmlformats.org/officeDocument/2006/relationships/hyperlink" Target="http://www.walthamstow-academy.org/" TargetMode="External"/><Relationship Id="rId27" Type="http://schemas.openxmlformats.org/officeDocument/2006/relationships/hyperlink" Target="http://www.sgmc.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FCED86-F2C9-E64B-B7AA-A09384E273E4}"/>
              </a:ext>
            </a:extLst>
          </p:cNvPr>
          <p:cNvSpPr txBox="1"/>
          <p:nvPr/>
        </p:nvSpPr>
        <p:spPr>
          <a:xfrm>
            <a:off x="1278467" y="1944830"/>
            <a:ext cx="98044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b="1" dirty="0">
                <a:solidFill>
                  <a:srgbClr val="C0115B"/>
                </a:solidFill>
                <a:cs typeface="Calibri"/>
              </a:rPr>
              <a:t>Creativity Matters</a:t>
            </a:r>
          </a:p>
        </p:txBody>
      </p:sp>
      <p:sp>
        <p:nvSpPr>
          <p:cNvPr id="4" name="TextBox 3">
            <a:extLst>
              <a:ext uri="{FF2B5EF4-FFF2-40B4-BE49-F238E27FC236}">
                <a16:creationId xmlns:a16="http://schemas.microsoft.com/office/drawing/2014/main" id="{75002EEB-B820-0A4B-A76F-FB37904D03E4}"/>
              </a:ext>
            </a:extLst>
          </p:cNvPr>
          <p:cNvSpPr txBox="1"/>
          <p:nvPr/>
        </p:nvSpPr>
        <p:spPr>
          <a:xfrm>
            <a:off x="1278467" y="3075057"/>
            <a:ext cx="98044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dirty="0">
                <a:solidFill>
                  <a:schemeClr val="accent6"/>
                </a:solidFill>
                <a:cs typeface="Calibri"/>
              </a:rPr>
              <a:t>Creative Careers Pathways</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5092525"/>
      </p:ext>
    </p:extLst>
  </p:cSld>
  <p:clrMapOvr>
    <a:masterClrMapping/>
  </p:clrMapOvr>
  <mc:AlternateContent xmlns:mc="http://schemas.openxmlformats.org/markup-compatibility/2006" xmlns:p14="http://schemas.microsoft.com/office/powerpoint/2010/main">
    <mc:Choice Requires="p14">
      <p:transition spd="slow" p14:dur="2000" advTm="32200"/>
    </mc:Choice>
    <mc:Fallback xmlns="">
      <p:transition spd="slow" advTm="3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hlinkClick r:id="rId4"/>
            <a:extLst>
              <a:ext uri="{FF2B5EF4-FFF2-40B4-BE49-F238E27FC236}">
                <a16:creationId xmlns:a16="http://schemas.microsoft.com/office/drawing/2014/main" id="{06D83C06-3103-2149-87AB-1ACB1CDFE1E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510083" y="249136"/>
            <a:ext cx="1228710" cy="1232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hlinkClick r:id="rId6"/>
          </p:cNvPr>
          <p:cNvPicPr>
            <a:picLocks noChangeAspect="1"/>
          </p:cNvPicPr>
          <p:nvPr/>
        </p:nvPicPr>
        <p:blipFill>
          <a:blip r:embed="rId7"/>
          <a:stretch>
            <a:fillRect/>
          </a:stretch>
        </p:blipFill>
        <p:spPr>
          <a:xfrm>
            <a:off x="466725" y="1395884"/>
            <a:ext cx="4242460" cy="21796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73940071-54A4-7643-8DD6-BCA4376AD8AD}"/>
              </a:ext>
            </a:extLst>
          </p:cNvPr>
          <p:cNvSpPr txBox="1"/>
          <p:nvPr/>
        </p:nvSpPr>
        <p:spPr>
          <a:xfrm>
            <a:off x="1934393" y="242089"/>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Big Creative Education (College)</a:t>
            </a:r>
          </a:p>
        </p:txBody>
      </p:sp>
      <p:sp>
        <p:nvSpPr>
          <p:cNvPr id="5" name="Rectangle 4"/>
          <p:cNvSpPr/>
          <p:nvPr/>
        </p:nvSpPr>
        <p:spPr>
          <a:xfrm>
            <a:off x="5120991" y="1911590"/>
            <a:ext cx="4977286" cy="1292662"/>
          </a:xfrm>
          <a:prstGeom prst="rect">
            <a:avLst/>
          </a:prstGeom>
          <a:ln>
            <a:solidFill>
              <a:srgbClr val="C0115B"/>
            </a:solidFill>
          </a:ln>
        </p:spPr>
        <p:txBody>
          <a:bodyPr wrap="square">
            <a:spAutoFit/>
          </a:bodyPr>
          <a:lstStyle/>
          <a:p>
            <a:pPr algn="ctr"/>
            <a:r>
              <a:rPr lang="en-GB" sz="2400" b="1" i="1" dirty="0"/>
              <a:t>Bringing Industry to the Classroom</a:t>
            </a:r>
          </a:p>
          <a:p>
            <a:pPr algn="ctr"/>
            <a:r>
              <a:rPr lang="en-GB" dirty="0"/>
              <a:t>Careers at Big Creative Education provide a dedicated two year programme to help you  kick-start you creative career</a:t>
            </a:r>
          </a:p>
        </p:txBody>
      </p:sp>
      <p:sp>
        <p:nvSpPr>
          <p:cNvPr id="6" name="TextBox 5"/>
          <p:cNvSpPr txBox="1"/>
          <p:nvPr/>
        </p:nvSpPr>
        <p:spPr>
          <a:xfrm rot="21232346">
            <a:off x="806565" y="1215186"/>
            <a:ext cx="3785235" cy="365760"/>
          </a:xfrm>
          <a:prstGeom prst="rect">
            <a:avLst/>
          </a:prstGeom>
          <a:noFill/>
        </p:spPr>
        <p:txBody>
          <a:bodyPr wrap="square" rtlCol="0">
            <a:spAutoFit/>
          </a:bodyPr>
          <a:lstStyle/>
          <a:p>
            <a:r>
              <a:rPr lang="en-GB" b="1" dirty="0"/>
              <a:t>WATCH this 3m30s Careers Video</a:t>
            </a:r>
          </a:p>
        </p:txBody>
      </p:sp>
      <p:pic>
        <p:nvPicPr>
          <p:cNvPr id="8" name="Picture 7"/>
          <p:cNvPicPr>
            <a:picLocks noChangeAspect="1"/>
          </p:cNvPicPr>
          <p:nvPr/>
        </p:nvPicPr>
        <p:blipFill>
          <a:blip r:embed="rId8"/>
          <a:stretch>
            <a:fillRect/>
          </a:stretch>
        </p:blipFill>
        <p:spPr>
          <a:xfrm>
            <a:off x="4852880" y="1182914"/>
            <a:ext cx="5513508" cy="368550"/>
          </a:xfrm>
          <a:prstGeom prst="rect">
            <a:avLst/>
          </a:prstGeom>
        </p:spPr>
      </p:pic>
      <p:sp>
        <p:nvSpPr>
          <p:cNvPr id="11" name="TextBox 10"/>
          <p:cNvSpPr txBox="1"/>
          <p:nvPr/>
        </p:nvSpPr>
        <p:spPr>
          <a:xfrm>
            <a:off x="5893142" y="3942928"/>
            <a:ext cx="1886903" cy="369332"/>
          </a:xfrm>
          <a:prstGeom prst="rect">
            <a:avLst/>
          </a:prstGeom>
          <a:noFill/>
        </p:spPr>
        <p:txBody>
          <a:bodyPr wrap="square" rtlCol="0">
            <a:spAutoFit/>
          </a:bodyPr>
          <a:lstStyle/>
          <a:p>
            <a:endParaRPr lang="en-GB" dirty="0"/>
          </a:p>
        </p:txBody>
      </p:sp>
      <p:pic>
        <p:nvPicPr>
          <p:cNvPr id="15" name="Picture 14">
            <a:hlinkClick r:id="rId9"/>
          </p:cNvPr>
          <p:cNvPicPr>
            <a:picLocks noChangeAspect="1"/>
          </p:cNvPicPr>
          <p:nvPr/>
        </p:nvPicPr>
        <p:blipFill>
          <a:blip r:embed="rId10"/>
          <a:stretch>
            <a:fillRect/>
          </a:stretch>
        </p:blipFill>
        <p:spPr>
          <a:xfrm>
            <a:off x="316314" y="4312260"/>
            <a:ext cx="4307394" cy="1234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4562266" y="5049023"/>
            <a:ext cx="4548653" cy="646331"/>
          </a:xfrm>
          <a:prstGeom prst="rect">
            <a:avLst/>
          </a:prstGeom>
          <a:noFill/>
        </p:spPr>
        <p:txBody>
          <a:bodyPr wrap="square" rtlCol="0">
            <a:spAutoFit/>
          </a:bodyPr>
          <a:lstStyle/>
          <a:p>
            <a:pPr algn="r"/>
            <a:r>
              <a:rPr lang="en-GB" b="1" dirty="0"/>
              <a:t>WATCH this 2minute video about </a:t>
            </a:r>
            <a:r>
              <a:rPr lang="en-GB" b="1" dirty="0">
                <a:solidFill>
                  <a:schemeClr val="accent2"/>
                </a:solidFill>
              </a:rPr>
              <a:t>Apprenticeships at BCE - Learn Earn Succeed</a:t>
            </a:r>
          </a:p>
        </p:txBody>
      </p:sp>
      <p:pic>
        <p:nvPicPr>
          <p:cNvPr id="19" name="Picture 18">
            <a:hlinkClick r:id="rId11"/>
          </p:cNvPr>
          <p:cNvPicPr>
            <a:picLocks noChangeAspect="1"/>
          </p:cNvPicPr>
          <p:nvPr/>
        </p:nvPicPr>
        <p:blipFill>
          <a:blip r:embed="rId12"/>
          <a:stretch>
            <a:fillRect/>
          </a:stretch>
        </p:blipFill>
        <p:spPr>
          <a:xfrm rot="422414">
            <a:off x="9153663" y="3074034"/>
            <a:ext cx="2627874" cy="1861709"/>
          </a:xfrm>
          <a:prstGeom prst="rect">
            <a:avLst/>
          </a:prstGeom>
          <a:ln>
            <a:noFill/>
          </a:ln>
          <a:effectLst>
            <a:outerShdw blurRad="292100" dist="139700" dir="2700000" algn="tl" rotWithShape="0">
              <a:srgbClr val="333333">
                <a:alpha val="65000"/>
              </a:srgbClr>
            </a:outerShdw>
          </a:effectLst>
        </p:spPr>
      </p:pic>
      <p:pic>
        <p:nvPicPr>
          <p:cNvPr id="16" name="Picture 15">
            <a:hlinkClick r:id="rId13"/>
          </p:cNvPr>
          <p:cNvPicPr>
            <a:picLocks noChangeAspect="1"/>
          </p:cNvPicPr>
          <p:nvPr/>
        </p:nvPicPr>
        <p:blipFill>
          <a:blip r:embed="rId14"/>
          <a:stretch>
            <a:fillRect/>
          </a:stretch>
        </p:blipFill>
        <p:spPr>
          <a:xfrm>
            <a:off x="4053866" y="3720374"/>
            <a:ext cx="4875354" cy="1289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1708238"/>
      </p:ext>
    </p:extLst>
  </p:cSld>
  <p:clrMapOvr>
    <a:masterClrMapping/>
  </p:clrMapOvr>
  <mc:AlternateContent xmlns:mc="http://schemas.openxmlformats.org/markup-compatibility/2006" xmlns:p14="http://schemas.microsoft.com/office/powerpoint/2010/main">
    <mc:Choice Requires="p14">
      <p:transition spd="slow" p14:dur="2000" advTm="48065"/>
    </mc:Choice>
    <mc:Fallback xmlns="">
      <p:transition spd="slow" advTm="48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p:cNvPr>
          <p:cNvPicPr>
            <a:picLocks noChangeAspect="1"/>
          </p:cNvPicPr>
          <p:nvPr/>
        </p:nvPicPr>
        <p:blipFill>
          <a:blip r:embed="rId5"/>
          <a:stretch>
            <a:fillRect/>
          </a:stretch>
        </p:blipFill>
        <p:spPr>
          <a:xfrm>
            <a:off x="213295" y="1435266"/>
            <a:ext cx="10033769" cy="3987467"/>
          </a:xfrm>
          <a:prstGeom prst="rect">
            <a:avLst/>
          </a:prstGeom>
        </p:spPr>
      </p:pic>
      <p:pic>
        <p:nvPicPr>
          <p:cNvPr id="3" name="Picture 2"/>
          <p:cNvPicPr>
            <a:picLocks noChangeAspect="1"/>
          </p:cNvPicPr>
          <p:nvPr/>
        </p:nvPicPr>
        <p:blipFill>
          <a:blip r:embed="rId6"/>
          <a:stretch>
            <a:fillRect/>
          </a:stretch>
        </p:blipFill>
        <p:spPr>
          <a:xfrm>
            <a:off x="10261034" y="360732"/>
            <a:ext cx="1476177" cy="893444"/>
          </a:xfrm>
          <a:prstGeom prst="rect">
            <a:avLst/>
          </a:prstGeom>
        </p:spPr>
      </p:pic>
      <p:sp>
        <p:nvSpPr>
          <p:cNvPr id="4" name="TextBox 3">
            <a:extLst>
              <a:ext uri="{FF2B5EF4-FFF2-40B4-BE49-F238E27FC236}">
                <a16:creationId xmlns:a16="http://schemas.microsoft.com/office/drawing/2014/main" id="{73940071-54A4-7643-8DD6-BCA4376AD8AD}"/>
              </a:ext>
            </a:extLst>
          </p:cNvPr>
          <p:cNvSpPr txBox="1"/>
          <p:nvPr/>
        </p:nvSpPr>
        <p:spPr>
          <a:xfrm>
            <a:off x="1934393" y="242089"/>
            <a:ext cx="599802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Big Creative Education</a:t>
            </a:r>
          </a:p>
        </p:txBody>
      </p:sp>
      <p:pic>
        <p:nvPicPr>
          <p:cNvPr id="5" name="Picture 4"/>
          <p:cNvPicPr>
            <a:picLocks noChangeAspect="1"/>
          </p:cNvPicPr>
          <p:nvPr/>
        </p:nvPicPr>
        <p:blipFill>
          <a:blip r:embed="rId7"/>
          <a:stretch>
            <a:fillRect/>
          </a:stretch>
        </p:blipFill>
        <p:spPr>
          <a:xfrm>
            <a:off x="9098986" y="261825"/>
            <a:ext cx="1104900" cy="1028700"/>
          </a:xfrm>
          <a:prstGeom prst="rect">
            <a:avLst/>
          </a:prstGeom>
        </p:spPr>
      </p:pic>
      <p:pic>
        <p:nvPicPr>
          <p:cNvPr id="7" name="Picture 6">
            <a:hlinkClick r:id="rId8"/>
          </p:cNvPr>
          <p:cNvPicPr>
            <a:picLocks noChangeAspect="1"/>
          </p:cNvPicPr>
          <p:nvPr/>
        </p:nvPicPr>
        <p:blipFill>
          <a:blip r:embed="rId9"/>
          <a:stretch>
            <a:fillRect/>
          </a:stretch>
        </p:blipFill>
        <p:spPr>
          <a:xfrm rot="757154">
            <a:off x="8998342" y="3366128"/>
            <a:ext cx="2804746" cy="1987013"/>
          </a:xfrm>
          <a:prstGeom prst="rect">
            <a:avLst/>
          </a:prstGeom>
          <a:ln>
            <a:noFill/>
          </a:ln>
          <a:effectLst>
            <a:outerShdw blurRad="190500" algn="tl" rotWithShape="0">
              <a:srgbClr val="000000">
                <a:alpha val="70000"/>
              </a:srgbClr>
            </a:outerShdw>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1575486"/>
      </p:ext>
    </p:extLst>
  </p:cSld>
  <p:clrMapOvr>
    <a:masterClrMapping/>
  </p:clrMapOvr>
  <mc:AlternateContent xmlns:mc="http://schemas.openxmlformats.org/markup-compatibility/2006" xmlns:p14="http://schemas.microsoft.com/office/powerpoint/2010/main">
    <mc:Choice Requires="p14">
      <p:transition spd="slow" p14:dur="2000" advTm="39119"/>
    </mc:Choice>
    <mc:Fallback xmlns="">
      <p:transition spd="slow" advTm="3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79352" y="3987713"/>
            <a:ext cx="2224166" cy="1477328"/>
          </a:xfrm>
          <a:prstGeom prst="rect">
            <a:avLst/>
          </a:prstGeom>
          <a:ln>
            <a:noFill/>
          </a:ln>
        </p:spPr>
        <p:txBody>
          <a:bodyPr wrap="square">
            <a:spAutoFit/>
          </a:bodyPr>
          <a:lstStyle/>
          <a:p>
            <a:pPr algn="r"/>
            <a:r>
              <a:rPr lang="en-GB" b="1" dirty="0">
                <a:solidFill>
                  <a:srgbClr val="000000"/>
                </a:solidFill>
                <a:latin typeface="Calibri" panose="020F0502020204030204" pitchFamily="34" charset="0"/>
                <a:hlinkClick r:id="rId5"/>
              </a:rPr>
              <a:t>Outside the Box</a:t>
            </a:r>
            <a:r>
              <a:rPr lang="en-GB" b="1" dirty="0">
                <a:solidFill>
                  <a:srgbClr val="000000"/>
                </a:solidFill>
                <a:latin typeface="Calibri" panose="020F0502020204030204" pitchFamily="34" charset="0"/>
              </a:rPr>
              <a:t> </a:t>
            </a:r>
            <a:r>
              <a:rPr lang="en-GB" dirty="0">
                <a:solidFill>
                  <a:srgbClr val="000000"/>
                </a:solidFill>
                <a:latin typeface="Calibri" panose="020F0502020204030204" pitchFamily="34" charset="0"/>
              </a:rPr>
              <a:t>a cross-creative arts project that LSC produced for </a:t>
            </a:r>
          </a:p>
          <a:p>
            <a:pPr algn="r"/>
            <a:r>
              <a:rPr lang="en-GB" dirty="0">
                <a:solidFill>
                  <a:srgbClr val="000000"/>
                </a:solidFill>
                <a:latin typeface="Calibri" panose="020F0502020204030204" pitchFamily="34" charset="0"/>
              </a:rPr>
              <a:t>Year of Culture</a:t>
            </a:r>
          </a:p>
        </p:txBody>
      </p:sp>
      <p:pic>
        <p:nvPicPr>
          <p:cNvPr id="3" name="Picture 2">
            <a:extLst>
              <a:ext uri="{FF2B5EF4-FFF2-40B4-BE49-F238E27FC236}">
                <a16:creationId xmlns:a16="http://schemas.microsoft.com/office/drawing/2014/main" id="{110A270E-415F-3F48-BC11-5781BB2074F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3413" y="337642"/>
            <a:ext cx="1381622" cy="13816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73940071-54A4-7643-8DD6-BCA4376AD8AD}"/>
              </a:ext>
            </a:extLst>
          </p:cNvPr>
          <p:cNvSpPr txBox="1"/>
          <p:nvPr/>
        </p:nvSpPr>
        <p:spPr>
          <a:xfrm>
            <a:off x="2104753" y="288917"/>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Leyton Sixth Form College </a:t>
            </a:r>
          </a:p>
        </p:txBody>
      </p:sp>
      <p:sp>
        <p:nvSpPr>
          <p:cNvPr id="5" name="Rectangle 4"/>
          <p:cNvSpPr/>
          <p:nvPr/>
        </p:nvSpPr>
        <p:spPr>
          <a:xfrm>
            <a:off x="8995696" y="1844364"/>
            <a:ext cx="2499339" cy="369332"/>
          </a:xfrm>
          <a:prstGeom prst="rect">
            <a:avLst/>
          </a:prstGeom>
        </p:spPr>
        <p:txBody>
          <a:bodyPr wrap="none">
            <a:spAutoFit/>
          </a:bodyPr>
          <a:lstStyle/>
          <a:p>
            <a:r>
              <a:rPr lang="en-GB" dirty="0">
                <a:hlinkClick r:id="rId7"/>
              </a:rPr>
              <a:t>http://www.leyton.ac.uk</a:t>
            </a:r>
            <a:endParaRPr lang="en-GB" dirty="0"/>
          </a:p>
        </p:txBody>
      </p:sp>
      <p:sp>
        <p:nvSpPr>
          <p:cNvPr id="6" name="Rectangle 5"/>
          <p:cNvSpPr/>
          <p:nvPr/>
        </p:nvSpPr>
        <p:spPr>
          <a:xfrm>
            <a:off x="318365" y="1241370"/>
            <a:ext cx="9304225" cy="646331"/>
          </a:xfrm>
          <a:prstGeom prst="rect">
            <a:avLst/>
          </a:prstGeom>
        </p:spPr>
        <p:txBody>
          <a:bodyPr wrap="square">
            <a:spAutoFit/>
          </a:bodyPr>
          <a:lstStyle/>
          <a:p>
            <a:r>
              <a:rPr lang="en-GB" dirty="0"/>
              <a:t>An inclusive 16-19 year old educational establishment with circa 2300 students each year</a:t>
            </a:r>
          </a:p>
          <a:p>
            <a:r>
              <a:rPr lang="en-GB" dirty="0"/>
              <a:t>With a very wide range of enrichment opportunities and </a:t>
            </a:r>
            <a:r>
              <a:rPr lang="en-GB" b="1" dirty="0">
                <a:solidFill>
                  <a:srgbClr val="C0115B"/>
                </a:solidFill>
              </a:rPr>
              <a:t>specialist facilities for all of our courses</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53154" y="2490695"/>
            <a:ext cx="2248454" cy="28105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Rectangle 13"/>
          <p:cNvSpPr/>
          <p:nvPr/>
        </p:nvSpPr>
        <p:spPr>
          <a:xfrm>
            <a:off x="218873" y="4011644"/>
            <a:ext cx="5029160" cy="1477328"/>
          </a:xfrm>
          <a:prstGeom prst="rect">
            <a:avLst/>
          </a:prstGeom>
        </p:spPr>
        <p:txBody>
          <a:bodyPr wrap="square">
            <a:spAutoFit/>
          </a:bodyPr>
          <a:lstStyle/>
          <a:p>
            <a:pPr algn="r"/>
            <a:r>
              <a:rPr lang="en-GB" i="1" dirty="0">
                <a:hlinkClick r:id="rId9"/>
              </a:rPr>
              <a:t>LSC Expressive Arts </a:t>
            </a:r>
            <a:r>
              <a:rPr lang="en-GB" dirty="0"/>
              <a:t>website</a:t>
            </a:r>
            <a:endParaRPr lang="en-GB" i="1" dirty="0">
              <a:hlinkClick r:id="rId10"/>
            </a:endParaRPr>
          </a:p>
          <a:p>
            <a:pPr algn="r"/>
            <a:r>
              <a:rPr lang="en-GB" i="1" dirty="0">
                <a:hlinkClick r:id="rId11"/>
              </a:rPr>
              <a:t>Media Leyton </a:t>
            </a:r>
            <a:r>
              <a:rPr lang="en-GB" dirty="0"/>
              <a:t>YouTube Channel:</a:t>
            </a:r>
            <a:endParaRPr lang="en-GB" dirty="0">
              <a:hlinkClick r:id="rId10"/>
            </a:endParaRPr>
          </a:p>
          <a:p>
            <a:pPr algn="r"/>
            <a:r>
              <a:rPr lang="en-GB" i="1" dirty="0">
                <a:hlinkClick r:id="rId10"/>
              </a:rPr>
              <a:t>Leyton Live</a:t>
            </a:r>
            <a:r>
              <a:rPr lang="en-GB" i="1" dirty="0"/>
              <a:t> </a:t>
            </a:r>
            <a:r>
              <a:rPr lang="en-GB" dirty="0"/>
              <a:t>(Music) YouTube Channel</a:t>
            </a:r>
            <a:endParaRPr lang="en-GB" i="1" dirty="0">
              <a:hlinkClick r:id="rId12"/>
            </a:endParaRPr>
          </a:p>
          <a:p>
            <a:pPr algn="r"/>
            <a:r>
              <a:rPr lang="en-GB" i="1" dirty="0">
                <a:hlinkClick r:id="rId12"/>
              </a:rPr>
              <a:t>Lock Down </a:t>
            </a:r>
            <a:r>
              <a:rPr lang="en-GB" dirty="0"/>
              <a:t>devised play exploring youth violence</a:t>
            </a:r>
          </a:p>
          <a:p>
            <a:pPr algn="r"/>
            <a:r>
              <a:rPr lang="en-GB" i="1" dirty="0">
                <a:hlinkClick r:id="rId13"/>
              </a:rPr>
              <a:t>Cuffed</a:t>
            </a:r>
            <a:r>
              <a:rPr lang="en-GB" dirty="0"/>
              <a:t> dance performance film exploring girl gangs</a:t>
            </a:r>
            <a:endParaRPr lang="en-GB" i="1" dirty="0"/>
          </a:p>
        </p:txBody>
      </p:sp>
      <p:pic>
        <p:nvPicPr>
          <p:cNvPr id="16" name="Picture 15"/>
          <p:cNvPicPr>
            <a:picLocks noChangeAspect="1"/>
          </p:cNvPicPr>
          <p:nvPr/>
        </p:nvPicPr>
        <p:blipFill>
          <a:blip r:embed="rId14"/>
          <a:stretch>
            <a:fillRect/>
          </a:stretch>
        </p:blipFill>
        <p:spPr>
          <a:xfrm>
            <a:off x="5305489" y="4074216"/>
            <a:ext cx="1621590" cy="1304323"/>
          </a:xfrm>
          <a:prstGeom prst="rect">
            <a:avLst/>
          </a:prstGeom>
        </p:spPr>
      </p:pic>
      <p:sp>
        <p:nvSpPr>
          <p:cNvPr id="17" name="Rectangle 16"/>
          <p:cNvSpPr/>
          <p:nvPr/>
        </p:nvSpPr>
        <p:spPr>
          <a:xfrm>
            <a:off x="373014" y="2009157"/>
            <a:ext cx="8530504" cy="1815882"/>
          </a:xfrm>
          <a:prstGeom prst="rect">
            <a:avLst/>
          </a:prstGeom>
          <a:ln>
            <a:solidFill>
              <a:srgbClr val="C0115B"/>
            </a:solidFill>
          </a:ln>
        </p:spPr>
        <p:txBody>
          <a:bodyPr wrap="square">
            <a:spAutoFit/>
          </a:bodyPr>
          <a:lstStyle/>
          <a:p>
            <a:r>
              <a:rPr lang="en-GB" sz="1400" b="1" dirty="0"/>
              <a:t>A Levels: </a:t>
            </a:r>
          </a:p>
          <a:p>
            <a:r>
              <a:rPr lang="en-GB" sz="1400" dirty="0"/>
              <a:t>Film Studies, Media Studies, Fine Art, Art and Architecture, Textiles, Graphic Design, Photography</a:t>
            </a:r>
          </a:p>
          <a:p>
            <a:r>
              <a:rPr lang="en-GB" sz="1400" b="1" dirty="0"/>
              <a:t>BTEC L3 Extended Certificates</a:t>
            </a:r>
            <a:r>
              <a:rPr lang="en-GB" sz="1400" dirty="0"/>
              <a:t> (One A Level equivalent): </a:t>
            </a:r>
          </a:p>
          <a:p>
            <a:r>
              <a:rPr lang="en-GB" sz="1400" dirty="0"/>
              <a:t>Music, Dance, Acting, Photography</a:t>
            </a:r>
          </a:p>
          <a:p>
            <a:r>
              <a:rPr lang="en-GB" sz="1400" b="1" dirty="0"/>
              <a:t>UAL Awarding Body Extended Diplomas </a:t>
            </a:r>
            <a:r>
              <a:rPr lang="en-GB" sz="1400" dirty="0"/>
              <a:t>(3 A Level equivalent): </a:t>
            </a:r>
          </a:p>
          <a:p>
            <a:r>
              <a:rPr lang="en-GB" sz="1400" dirty="0"/>
              <a:t>Performing Arts, Music, Media Production and Art and Design</a:t>
            </a:r>
          </a:p>
          <a:p>
            <a:r>
              <a:rPr lang="en-GB" sz="1400" b="1" dirty="0"/>
              <a:t>UAL Awarding Body L2 Diplomas</a:t>
            </a:r>
            <a:r>
              <a:rPr lang="en-GB" sz="1400" dirty="0"/>
              <a:t> (4 GCSE’s): </a:t>
            </a:r>
          </a:p>
          <a:p>
            <a:r>
              <a:rPr lang="en-GB" sz="1400" dirty="0"/>
              <a:t>Performing Arts, Creative Media and Art and Design</a:t>
            </a:r>
          </a:p>
        </p:txBody>
      </p:sp>
      <p:pic>
        <p:nvPicPr>
          <p:cNvPr id="26" name="Audio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9553345"/>
      </p:ext>
    </p:extLst>
  </p:cSld>
  <p:clrMapOvr>
    <a:masterClrMapping/>
  </p:clrMapOvr>
  <mc:AlternateContent xmlns:mc="http://schemas.openxmlformats.org/markup-compatibility/2006" xmlns:p14="http://schemas.microsoft.com/office/powerpoint/2010/main">
    <mc:Choice Requires="p14">
      <p:transition spd="slow" p14:dur="2000" advTm="39582"/>
    </mc:Choice>
    <mc:Fallback xmlns="">
      <p:transition spd="slow" advTm="39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811" y="1370365"/>
            <a:ext cx="9512269" cy="461665"/>
          </a:xfrm>
          <a:prstGeom prst="rect">
            <a:avLst/>
          </a:prstGeom>
        </p:spPr>
        <p:txBody>
          <a:bodyPr wrap="square">
            <a:spAutoFit/>
          </a:bodyPr>
          <a:lstStyle/>
          <a:p>
            <a:r>
              <a:rPr lang="en-GB" sz="2400" b="1" dirty="0">
                <a:solidFill>
                  <a:srgbClr val="C0115B"/>
                </a:solidFill>
              </a:rPr>
              <a:t>Discover the possibilities of studying on a creative programme</a:t>
            </a:r>
          </a:p>
        </p:txBody>
      </p:sp>
      <p:sp>
        <p:nvSpPr>
          <p:cNvPr id="3" name="TextBox 2">
            <a:extLst>
              <a:ext uri="{FF2B5EF4-FFF2-40B4-BE49-F238E27FC236}">
                <a16:creationId xmlns:a16="http://schemas.microsoft.com/office/drawing/2014/main" id="{73940071-54A4-7643-8DD6-BCA4376AD8AD}"/>
              </a:ext>
            </a:extLst>
          </p:cNvPr>
          <p:cNvSpPr txBox="1"/>
          <p:nvPr/>
        </p:nvSpPr>
        <p:spPr>
          <a:xfrm>
            <a:off x="2140341" y="268424"/>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Leyton Sixth Form College </a:t>
            </a:r>
          </a:p>
        </p:txBody>
      </p:sp>
      <p:pic>
        <p:nvPicPr>
          <p:cNvPr id="4" name="Picture 3">
            <a:extLst>
              <a:ext uri="{FF2B5EF4-FFF2-40B4-BE49-F238E27FC236}">
                <a16:creationId xmlns:a16="http://schemas.microsoft.com/office/drawing/2014/main" id="{110A270E-415F-3F48-BC11-5781BB2074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84080" y="182146"/>
            <a:ext cx="1834550" cy="183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271811" y="1832030"/>
            <a:ext cx="9186158" cy="369332"/>
          </a:xfrm>
          <a:prstGeom prst="rect">
            <a:avLst/>
          </a:prstGeom>
        </p:spPr>
        <p:txBody>
          <a:bodyPr wrap="square">
            <a:spAutoFit/>
          </a:bodyPr>
          <a:lstStyle/>
          <a:p>
            <a:r>
              <a:rPr lang="en-GB" dirty="0"/>
              <a:t>Alumni at LSC have had varied learning pathways and careers success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074" y="2454203"/>
            <a:ext cx="1269690" cy="19045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010369" y="2390806"/>
            <a:ext cx="2570915" cy="1785104"/>
          </a:xfrm>
          <a:prstGeom prst="rect">
            <a:avLst/>
          </a:prstGeom>
        </p:spPr>
        <p:txBody>
          <a:bodyPr wrap="square">
            <a:spAutoFit/>
          </a:bodyPr>
          <a:lstStyle/>
          <a:p>
            <a:r>
              <a:rPr lang="en-GB" sz="2000" b="1" dirty="0">
                <a:solidFill>
                  <a:srgbClr val="C0115B"/>
                </a:solidFill>
                <a:hlinkClick r:id="rId6"/>
              </a:rPr>
              <a:t>MARTA - LSC Alumni</a:t>
            </a:r>
            <a:endParaRPr lang="en-GB" sz="2000" b="1" dirty="0">
              <a:solidFill>
                <a:srgbClr val="C0115B"/>
              </a:solidFill>
            </a:endParaRPr>
          </a:p>
          <a:p>
            <a:r>
              <a:rPr lang="en-GB" dirty="0"/>
              <a:t>1</a:t>
            </a:r>
            <a:r>
              <a:rPr lang="en-GB" baseline="30000" dirty="0"/>
              <a:t>st</a:t>
            </a:r>
            <a:r>
              <a:rPr lang="en-GB" dirty="0"/>
              <a:t> Class Honours Degree Middlesex University</a:t>
            </a:r>
          </a:p>
          <a:p>
            <a:r>
              <a:rPr lang="en-GB" dirty="0"/>
              <a:t>Now a </a:t>
            </a:r>
            <a:r>
              <a:rPr lang="en-GB" b="1" dirty="0"/>
              <a:t>choreographer and dancer for music videos and TV Extra</a:t>
            </a:r>
          </a:p>
        </p:txBody>
      </p:sp>
      <p:pic>
        <p:nvPicPr>
          <p:cNvPr id="8" name="Picture 7"/>
          <p:cNvPicPr>
            <a:picLocks noChangeAspect="1"/>
          </p:cNvPicPr>
          <p:nvPr/>
        </p:nvPicPr>
        <p:blipFill>
          <a:blip r:embed="rId7"/>
          <a:stretch>
            <a:fillRect/>
          </a:stretch>
        </p:blipFill>
        <p:spPr>
          <a:xfrm rot="20710987">
            <a:off x="2123044" y="4573623"/>
            <a:ext cx="1407178" cy="1710449"/>
          </a:xfrm>
          <a:prstGeom prst="rect">
            <a:avLst/>
          </a:prstGeom>
          <a:ln w="88900" cap="sq" cmpd="thickThin">
            <a:solidFill>
              <a:srgbClr val="000000"/>
            </a:solidFill>
            <a:prstDash val="solid"/>
            <a:miter lim="800000"/>
          </a:ln>
          <a:effectLst>
            <a:innerShdw blurRad="76200">
              <a:srgbClr val="000000"/>
            </a:innerShdw>
          </a:effectLst>
        </p:spPr>
      </p:pic>
      <p:sp>
        <p:nvSpPr>
          <p:cNvPr id="9" name="Rectangle 8"/>
          <p:cNvSpPr/>
          <p:nvPr/>
        </p:nvSpPr>
        <p:spPr>
          <a:xfrm>
            <a:off x="3725535" y="4422132"/>
            <a:ext cx="6401445" cy="1231106"/>
          </a:xfrm>
          <a:prstGeom prst="rect">
            <a:avLst/>
          </a:prstGeom>
        </p:spPr>
        <p:txBody>
          <a:bodyPr wrap="square">
            <a:spAutoFit/>
          </a:bodyPr>
          <a:lstStyle/>
          <a:p>
            <a:r>
              <a:rPr lang="en-GB" sz="2000" b="1" dirty="0">
                <a:solidFill>
                  <a:srgbClr val="C0115B"/>
                </a:solidFill>
                <a:hlinkClick r:id="rId6"/>
              </a:rPr>
              <a:t>CONSUELA - LSC Alumni</a:t>
            </a:r>
            <a:endParaRPr lang="en-GB" sz="2000" b="1" dirty="0">
              <a:solidFill>
                <a:srgbClr val="C0115B"/>
              </a:solidFill>
            </a:endParaRPr>
          </a:p>
          <a:p>
            <a:r>
              <a:rPr lang="en-GB" dirty="0"/>
              <a:t>Won a </a:t>
            </a:r>
            <a:r>
              <a:rPr lang="en-GB" b="1" dirty="0"/>
              <a:t>Full Scholarship to study </a:t>
            </a:r>
            <a:r>
              <a:rPr lang="en-GB" dirty="0"/>
              <a:t>BA Musical Theatre at Mountview </a:t>
            </a:r>
          </a:p>
          <a:p>
            <a:r>
              <a:rPr lang="en-GB" dirty="0"/>
              <a:t>Has been in various UK productions, on </a:t>
            </a:r>
            <a:r>
              <a:rPr lang="en-GB" b="1" dirty="0"/>
              <a:t>a European Tour</a:t>
            </a:r>
            <a:r>
              <a:rPr lang="en-GB" dirty="0"/>
              <a:t>, with her </a:t>
            </a:r>
            <a:r>
              <a:rPr lang="en-GB" b="1" dirty="0"/>
              <a:t>WestEnd Debut </a:t>
            </a:r>
            <a:r>
              <a:rPr lang="en-GB" dirty="0"/>
              <a:t>being Enid in the Worst Witch in Summer 2019</a:t>
            </a:r>
            <a:endParaRPr lang="en-GB" b="1" dirty="0"/>
          </a:p>
        </p:txBody>
      </p:sp>
      <p:pic>
        <p:nvPicPr>
          <p:cNvPr id="10" name="Picture 9"/>
          <p:cNvPicPr>
            <a:picLocks noChangeAspect="1"/>
          </p:cNvPicPr>
          <p:nvPr/>
        </p:nvPicPr>
        <p:blipFill>
          <a:blip r:embed="rId8"/>
          <a:stretch>
            <a:fillRect/>
          </a:stretch>
        </p:blipFill>
        <p:spPr>
          <a:xfrm rot="375388">
            <a:off x="8191516" y="2404425"/>
            <a:ext cx="1496921" cy="2138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4297771" y="2409496"/>
            <a:ext cx="3721628" cy="1804500"/>
          </a:xfrm>
          <a:prstGeom prst="rect">
            <a:avLst/>
          </a:prstGeom>
        </p:spPr>
        <p:txBody>
          <a:bodyPr wrap="square">
            <a:spAutoFit/>
          </a:bodyPr>
          <a:lstStyle/>
          <a:p>
            <a:pPr algn="r"/>
            <a:r>
              <a:rPr lang="en-GB" sz="2000" b="1" dirty="0">
                <a:solidFill>
                  <a:srgbClr val="C0115B"/>
                </a:solidFill>
                <a:hlinkClick r:id="rId6"/>
              </a:rPr>
              <a:t>KITCH - LSC Alumni</a:t>
            </a:r>
            <a:endParaRPr lang="en-GB" sz="2000" b="1" dirty="0">
              <a:solidFill>
                <a:srgbClr val="C0115B"/>
              </a:solidFill>
            </a:endParaRPr>
          </a:p>
          <a:p>
            <a:pPr algn="r"/>
            <a:r>
              <a:rPr lang="en-GB" dirty="0"/>
              <a:t>Distinction in UAL Diploma in Music </a:t>
            </a:r>
          </a:p>
          <a:p>
            <a:pPr algn="r"/>
            <a:r>
              <a:rPr lang="en-GB" b="1" dirty="0"/>
              <a:t>Followed by BBCs Ouch Team </a:t>
            </a:r>
            <a:r>
              <a:rPr lang="en-GB" dirty="0"/>
              <a:t>as he rehearsed at LSC in preparation of </a:t>
            </a:r>
            <a:r>
              <a:rPr lang="en-GB" b="1" dirty="0"/>
              <a:t>Performing at events, in competitions</a:t>
            </a:r>
            <a:r>
              <a:rPr lang="en-GB" dirty="0"/>
              <a:t> </a:t>
            </a:r>
            <a:endParaRPr lang="en-GB" b="1" dirty="0"/>
          </a:p>
        </p:txBody>
      </p:sp>
      <p:sp>
        <p:nvSpPr>
          <p:cNvPr id="12" name="Rectangle 11"/>
          <p:cNvSpPr/>
          <p:nvPr/>
        </p:nvSpPr>
        <p:spPr>
          <a:xfrm>
            <a:off x="10078643" y="2293696"/>
            <a:ext cx="1539987" cy="2923877"/>
          </a:xfrm>
          <a:prstGeom prst="rect">
            <a:avLst/>
          </a:prstGeom>
        </p:spPr>
        <p:txBody>
          <a:bodyPr wrap="square">
            <a:spAutoFit/>
          </a:bodyPr>
          <a:lstStyle/>
          <a:p>
            <a:pPr algn="r"/>
            <a:endParaRPr lang="en-GB" sz="2000" b="1" dirty="0"/>
          </a:p>
          <a:p>
            <a:pPr algn="r"/>
            <a:r>
              <a:rPr lang="en-GB" sz="2000" b="1" dirty="0"/>
              <a:t>VIEW More</a:t>
            </a:r>
          </a:p>
          <a:p>
            <a:pPr algn="r"/>
            <a:r>
              <a:rPr lang="en-GB" sz="2000" b="1" dirty="0"/>
              <a:t> LSC Alumni</a:t>
            </a:r>
          </a:p>
          <a:p>
            <a:pPr algn="r"/>
            <a:r>
              <a:rPr lang="en-GB" sz="2000" dirty="0">
                <a:solidFill>
                  <a:srgbClr val="C0115B"/>
                </a:solidFill>
                <a:hlinkClick r:id="rId6"/>
              </a:rPr>
              <a:t>ISLAM</a:t>
            </a:r>
          </a:p>
          <a:p>
            <a:pPr algn="r"/>
            <a:r>
              <a:rPr lang="en-GB" sz="2000" dirty="0">
                <a:solidFill>
                  <a:srgbClr val="C0115B"/>
                </a:solidFill>
                <a:hlinkClick r:id="rId6"/>
              </a:rPr>
              <a:t>NAO</a:t>
            </a:r>
          </a:p>
          <a:p>
            <a:pPr algn="r"/>
            <a:r>
              <a:rPr lang="en-GB" sz="2000" dirty="0">
                <a:solidFill>
                  <a:srgbClr val="C0115B"/>
                </a:solidFill>
                <a:hlinkClick r:id="rId6"/>
              </a:rPr>
              <a:t>RICARDO</a:t>
            </a:r>
          </a:p>
          <a:p>
            <a:pPr algn="r"/>
            <a:r>
              <a:rPr lang="en-GB" sz="2400" dirty="0">
                <a:solidFill>
                  <a:srgbClr val="C0115B"/>
                </a:solidFill>
                <a:hlinkClick r:id="rId6"/>
              </a:rPr>
              <a:t>RAZIYE</a:t>
            </a:r>
            <a:br>
              <a:rPr lang="en-GB" sz="2000" dirty="0">
                <a:solidFill>
                  <a:srgbClr val="C0115B"/>
                </a:solidFill>
                <a:hlinkClick r:id="rId6"/>
              </a:rPr>
            </a:br>
            <a:r>
              <a:rPr lang="en-GB" sz="2000" dirty="0">
                <a:solidFill>
                  <a:srgbClr val="C0115B"/>
                </a:solidFill>
                <a:hlinkClick r:id="rId6"/>
              </a:rPr>
              <a:t>FARIHAH</a:t>
            </a:r>
          </a:p>
          <a:p>
            <a:pPr algn="r"/>
            <a:r>
              <a:rPr lang="en-GB" sz="2000" dirty="0">
                <a:solidFill>
                  <a:srgbClr val="C0115B"/>
                </a:solidFill>
                <a:hlinkClick r:id="rId6"/>
              </a:rPr>
              <a:t>CALLY</a:t>
            </a:r>
            <a:r>
              <a:rPr lang="en-GB" sz="2000" dirty="0">
                <a:solidFill>
                  <a:srgbClr val="C0115B"/>
                </a:solidFill>
              </a:rPr>
              <a:t> </a:t>
            </a:r>
            <a:endParaRPr lang="en-GB" sz="2000" b="1" dirty="0">
              <a:solidFill>
                <a:srgbClr val="C0115B"/>
              </a:solidFill>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5534528"/>
      </p:ext>
    </p:extLst>
  </p:cSld>
  <p:clrMapOvr>
    <a:masterClrMapping/>
  </p:clrMapOvr>
  <mc:AlternateContent xmlns:mc="http://schemas.openxmlformats.org/markup-compatibility/2006" xmlns:p14="http://schemas.microsoft.com/office/powerpoint/2010/main">
    <mc:Choice Requires="p14">
      <p:transition spd="slow" p14:dur="2000" advTm="37595"/>
    </mc:Choice>
    <mc:Fallback xmlns="">
      <p:transition spd="slow" advTm="37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990055499"/>
              </p:ext>
            </p:extLst>
          </p:nvPr>
        </p:nvGraphicFramePr>
        <p:xfrm>
          <a:off x="390085" y="2141905"/>
          <a:ext cx="11320389" cy="3432670"/>
        </p:xfrm>
        <a:graphic>
          <a:graphicData uri="http://schemas.openxmlformats.org/drawingml/2006/table">
            <a:tbl>
              <a:tblPr firstRow="1" bandRow="1">
                <a:tableStyleId>{5C22544A-7EE6-4342-B048-85BDC9FD1C3A}</a:tableStyleId>
              </a:tblPr>
              <a:tblGrid>
                <a:gridCol w="1562812">
                  <a:extLst>
                    <a:ext uri="{9D8B030D-6E8A-4147-A177-3AD203B41FA5}">
                      <a16:colId xmlns:a16="http://schemas.microsoft.com/office/drawing/2014/main" val="450460503"/>
                    </a:ext>
                  </a:extLst>
                </a:gridCol>
                <a:gridCol w="6127526">
                  <a:extLst>
                    <a:ext uri="{9D8B030D-6E8A-4147-A177-3AD203B41FA5}">
                      <a16:colId xmlns:a16="http://schemas.microsoft.com/office/drawing/2014/main" val="748225630"/>
                    </a:ext>
                  </a:extLst>
                </a:gridCol>
                <a:gridCol w="1875693">
                  <a:extLst>
                    <a:ext uri="{9D8B030D-6E8A-4147-A177-3AD203B41FA5}">
                      <a16:colId xmlns:a16="http://schemas.microsoft.com/office/drawing/2014/main" val="3675078329"/>
                    </a:ext>
                  </a:extLst>
                </a:gridCol>
                <a:gridCol w="1754358">
                  <a:extLst>
                    <a:ext uri="{9D8B030D-6E8A-4147-A177-3AD203B41FA5}">
                      <a16:colId xmlns:a16="http://schemas.microsoft.com/office/drawing/2014/main" val="549428331"/>
                    </a:ext>
                  </a:extLst>
                </a:gridCol>
              </a:tblGrid>
              <a:tr h="410457">
                <a:tc>
                  <a:txBody>
                    <a:bodyPr/>
                    <a:lstStyle/>
                    <a:p>
                      <a:pPr algn="ctr"/>
                      <a:r>
                        <a:rPr lang="en-GB" dirty="0"/>
                        <a:t>Event Name</a:t>
                      </a:r>
                    </a:p>
                  </a:txBody>
                  <a:tcPr/>
                </a:tc>
                <a:tc>
                  <a:txBody>
                    <a:bodyPr/>
                    <a:lstStyle/>
                    <a:p>
                      <a:pPr algn="ctr"/>
                      <a:r>
                        <a:rPr lang="en-GB" dirty="0"/>
                        <a:t>Event</a:t>
                      </a:r>
                      <a:r>
                        <a:rPr lang="en-GB" baseline="0" dirty="0"/>
                        <a:t> Description</a:t>
                      </a:r>
                      <a:endParaRPr lang="en-GB" dirty="0"/>
                    </a:p>
                  </a:txBody>
                  <a:tcPr/>
                </a:tc>
                <a:tc>
                  <a:txBody>
                    <a:bodyPr/>
                    <a:lstStyle/>
                    <a:p>
                      <a:pPr algn="ctr"/>
                      <a:r>
                        <a:rPr lang="en-GB" dirty="0"/>
                        <a:t>Date and Time</a:t>
                      </a:r>
                    </a:p>
                  </a:txBody>
                  <a:tcPr/>
                </a:tc>
                <a:tc>
                  <a:txBody>
                    <a:bodyPr/>
                    <a:lstStyle/>
                    <a:p>
                      <a:pPr algn="ctr"/>
                      <a:r>
                        <a:rPr lang="en-GB" dirty="0"/>
                        <a:t>Useful URLs</a:t>
                      </a:r>
                    </a:p>
                  </a:txBody>
                  <a:tcPr/>
                </a:tc>
                <a:extLst>
                  <a:ext uri="{0D108BD9-81ED-4DB2-BD59-A6C34878D82A}">
                    <a16:rowId xmlns:a16="http://schemas.microsoft.com/office/drawing/2014/main" val="2860752608"/>
                  </a:ext>
                </a:extLst>
              </a:tr>
              <a:tr h="815383">
                <a:tc>
                  <a:txBody>
                    <a:bodyPr/>
                    <a:lstStyle/>
                    <a:p>
                      <a:r>
                        <a:rPr lang="en-GB" b="1" dirty="0"/>
                        <a:t>Monoux Mondays</a:t>
                      </a:r>
                    </a:p>
                  </a:txBody>
                  <a:tcPr/>
                </a:tc>
                <a:tc>
                  <a:txBody>
                    <a:bodyPr/>
                    <a:lstStyle/>
                    <a:p>
                      <a:r>
                        <a:rPr lang="en-GB" dirty="0"/>
                        <a:t>Attend</a:t>
                      </a:r>
                      <a:r>
                        <a:rPr lang="en-GB" baseline="0" dirty="0"/>
                        <a:t> these free application sessions via zoom for advice on applying to SGMC.</a:t>
                      </a:r>
                      <a:endParaRPr lang="en-GB" dirty="0"/>
                    </a:p>
                  </a:txBody>
                  <a:tcPr/>
                </a:tc>
                <a:tc>
                  <a:txBody>
                    <a:bodyPr/>
                    <a:lstStyle/>
                    <a:p>
                      <a:pPr algn="l"/>
                      <a:r>
                        <a:rPr lang="en-GB" b="1" dirty="0"/>
                        <a:t>Every Monday</a:t>
                      </a:r>
                    </a:p>
                    <a:p>
                      <a:pPr algn="l"/>
                      <a:r>
                        <a:rPr lang="en-GB" b="1" dirty="0"/>
                        <a:t>14:00-15:00</a:t>
                      </a:r>
                    </a:p>
                  </a:txBody>
                  <a:tcPr/>
                </a:tc>
                <a:tc>
                  <a:txBody>
                    <a:bodyPr/>
                    <a:lstStyle/>
                    <a:p>
                      <a:pPr algn="ctr"/>
                      <a:r>
                        <a:rPr lang="en-GB" dirty="0"/>
                        <a:t>Email: </a:t>
                      </a:r>
                      <a:r>
                        <a:rPr lang="en-GB" sz="1100" b="1" dirty="0"/>
                        <a:t>anam.ali@sgmc.ac.uk</a:t>
                      </a:r>
                    </a:p>
                  </a:txBody>
                  <a:tcPr/>
                </a:tc>
                <a:extLst>
                  <a:ext uri="{0D108BD9-81ED-4DB2-BD59-A6C34878D82A}">
                    <a16:rowId xmlns:a16="http://schemas.microsoft.com/office/drawing/2014/main" val="65893345"/>
                  </a:ext>
                </a:extLst>
              </a:tr>
              <a:tr h="1254034">
                <a:tc>
                  <a:txBody>
                    <a:bodyPr/>
                    <a:lstStyle/>
                    <a:p>
                      <a:r>
                        <a:rPr lang="en-GB" b="1" dirty="0"/>
                        <a:t>Open Evening</a:t>
                      </a:r>
                    </a:p>
                  </a:txBody>
                  <a:tcPr/>
                </a:tc>
                <a:tc>
                  <a:txBody>
                    <a:bodyPr/>
                    <a:lstStyle/>
                    <a:p>
                      <a:r>
                        <a:rPr lang="en-GB" sz="1800" b="0" i="0" kern="1200" dirty="0">
                          <a:solidFill>
                            <a:schemeClr val="dk1"/>
                          </a:solidFill>
                          <a:effectLst/>
                          <a:latin typeface="+mn-lt"/>
                          <a:ea typeface="+mn-ea"/>
                          <a:cs typeface="+mn-cs"/>
                        </a:rPr>
                        <a:t>Visit the college to ask your course related questions, have a tour and take part in interactive activities across all of our pathways. A great evening for course information and general enquiries.</a:t>
                      </a:r>
                      <a:endParaRPr lang="en-GB" dirty="0"/>
                    </a:p>
                  </a:txBody>
                  <a:tcPr/>
                </a:tc>
                <a:tc>
                  <a:txBody>
                    <a:bodyPr/>
                    <a:lstStyle/>
                    <a:p>
                      <a:pPr algn="l"/>
                      <a:r>
                        <a:rPr lang="en-GB" b="1" dirty="0"/>
                        <a:t>Tuesday 23</a:t>
                      </a:r>
                      <a:r>
                        <a:rPr lang="en-GB" b="1" baseline="30000" dirty="0"/>
                        <a:t>rd</a:t>
                      </a:r>
                      <a:r>
                        <a:rPr lang="en-GB" b="1" baseline="0" dirty="0"/>
                        <a:t> March </a:t>
                      </a:r>
                      <a:r>
                        <a:rPr lang="en-GB" baseline="0" dirty="0"/>
                        <a:t>2021</a:t>
                      </a:r>
                    </a:p>
                    <a:p>
                      <a:pPr algn="l"/>
                      <a:r>
                        <a:rPr lang="en-GB" b="1" baseline="0" dirty="0"/>
                        <a:t>16:00-19:00</a:t>
                      </a:r>
                      <a:endParaRPr lang="en-GB" b="1" dirty="0"/>
                    </a:p>
                  </a:txBody>
                  <a:tcPr/>
                </a:tc>
                <a:tc>
                  <a:txBody>
                    <a:bodyPr/>
                    <a:lstStyle/>
                    <a:p>
                      <a:pPr algn="ctr"/>
                      <a:r>
                        <a:rPr lang="en-GB" dirty="0">
                          <a:hlinkClick r:id="rId4"/>
                        </a:rPr>
                        <a:t>Book</a:t>
                      </a:r>
                      <a:endParaRPr lang="en-GB" dirty="0"/>
                    </a:p>
                  </a:txBody>
                  <a:tcPr/>
                </a:tc>
                <a:extLst>
                  <a:ext uri="{0D108BD9-81ED-4DB2-BD59-A6C34878D82A}">
                    <a16:rowId xmlns:a16="http://schemas.microsoft.com/office/drawing/2014/main" val="3578910989"/>
                  </a:ext>
                </a:extLst>
              </a:tr>
              <a:tr h="469470">
                <a:tc>
                  <a:txBody>
                    <a:bodyPr/>
                    <a:lstStyle/>
                    <a:p>
                      <a:r>
                        <a:rPr lang="en-GB" b="1" dirty="0"/>
                        <a:t>Prospectus</a:t>
                      </a:r>
                    </a:p>
                  </a:txBody>
                  <a:tcPr/>
                </a:tc>
                <a:tc>
                  <a:txBody>
                    <a:bodyPr/>
                    <a:lstStyle/>
                    <a:p>
                      <a:r>
                        <a:rPr lang="en-GB" dirty="0"/>
                        <a:t>View the 2021 prospectus online</a:t>
                      </a:r>
                      <a:r>
                        <a:rPr lang="en-GB" baseline="0" dirty="0"/>
                        <a:t> or request a copy.</a:t>
                      </a:r>
                      <a:endParaRPr lang="en-GB" dirty="0"/>
                    </a:p>
                  </a:txBody>
                  <a:tcPr/>
                </a:tc>
                <a:tc>
                  <a:txBody>
                    <a:bodyPr/>
                    <a:lstStyle/>
                    <a:p>
                      <a:pPr algn="ctr"/>
                      <a:r>
                        <a:rPr lang="en-GB" b="0" dirty="0"/>
                        <a:t>n/a</a:t>
                      </a:r>
                    </a:p>
                  </a:txBody>
                  <a:tcPr/>
                </a:tc>
                <a:tc>
                  <a:txBody>
                    <a:bodyPr/>
                    <a:lstStyle/>
                    <a:p>
                      <a:pPr algn="ctr"/>
                      <a:r>
                        <a:rPr lang="en-GB" dirty="0">
                          <a:hlinkClick r:id="rId5"/>
                        </a:rPr>
                        <a:t>Prospectus</a:t>
                      </a:r>
                      <a:endParaRPr lang="en-GB" dirty="0"/>
                    </a:p>
                  </a:txBody>
                  <a:tcPr/>
                </a:tc>
                <a:extLst>
                  <a:ext uri="{0D108BD9-81ED-4DB2-BD59-A6C34878D82A}">
                    <a16:rowId xmlns:a16="http://schemas.microsoft.com/office/drawing/2014/main" val="3185830226"/>
                  </a:ext>
                </a:extLst>
              </a:tr>
              <a:tr h="483326">
                <a:tc>
                  <a:txBody>
                    <a:bodyPr/>
                    <a:lstStyle/>
                    <a:p>
                      <a:r>
                        <a:rPr lang="en-GB" b="1" dirty="0"/>
                        <a:t>Apply</a:t>
                      </a:r>
                    </a:p>
                  </a:txBody>
                  <a:tcPr/>
                </a:tc>
                <a:tc>
                  <a:txBody>
                    <a:bodyPr/>
                    <a:lstStyle/>
                    <a:p>
                      <a:r>
                        <a:rPr lang="en-GB" dirty="0"/>
                        <a:t>Complete</a:t>
                      </a:r>
                      <a:r>
                        <a:rPr lang="en-GB" baseline="0" dirty="0"/>
                        <a:t> your application form online.</a:t>
                      </a:r>
                      <a:endParaRPr lang="en-GB" dirty="0"/>
                    </a:p>
                  </a:txBody>
                  <a:tcPr/>
                </a:tc>
                <a:tc>
                  <a:txBody>
                    <a:bodyPr/>
                    <a:lstStyle/>
                    <a:p>
                      <a:endParaRPr lang="en-GB" b="1" dirty="0"/>
                    </a:p>
                  </a:txBody>
                  <a:tcPr/>
                </a:tc>
                <a:tc>
                  <a:txBody>
                    <a:bodyPr/>
                    <a:lstStyle/>
                    <a:p>
                      <a:pPr algn="ctr"/>
                      <a:r>
                        <a:rPr lang="en-GB" dirty="0">
                          <a:hlinkClick r:id="rId6"/>
                        </a:rPr>
                        <a:t>Apply</a:t>
                      </a:r>
                      <a:endParaRPr lang="en-GB" dirty="0"/>
                    </a:p>
                  </a:txBody>
                  <a:tcPr/>
                </a:tc>
                <a:extLst>
                  <a:ext uri="{0D108BD9-81ED-4DB2-BD59-A6C34878D82A}">
                    <a16:rowId xmlns:a16="http://schemas.microsoft.com/office/drawing/2014/main" val="3262744349"/>
                  </a:ext>
                </a:extLst>
              </a:tr>
            </a:tbl>
          </a:graphicData>
        </a:graphic>
      </p:graphicFrame>
      <p:pic>
        <p:nvPicPr>
          <p:cNvPr id="4" name="Picture 3">
            <a:hlinkClick r:id="rId7"/>
          </p:cNvPr>
          <p:cNvPicPr>
            <a:picLocks noChangeAspect="1"/>
          </p:cNvPicPr>
          <p:nvPr/>
        </p:nvPicPr>
        <p:blipFill>
          <a:blip r:embed="rId8"/>
          <a:stretch>
            <a:fillRect/>
          </a:stretch>
        </p:blipFill>
        <p:spPr>
          <a:xfrm>
            <a:off x="9033677" y="346387"/>
            <a:ext cx="2676797" cy="863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5614474" y="1352722"/>
            <a:ext cx="6096000" cy="646331"/>
          </a:xfrm>
          <a:prstGeom prst="rect">
            <a:avLst/>
          </a:prstGeom>
        </p:spPr>
        <p:txBody>
          <a:bodyPr>
            <a:spAutoFit/>
          </a:bodyPr>
          <a:lstStyle/>
          <a:p>
            <a:pPr algn="r"/>
            <a:r>
              <a:rPr lang="en-GB" dirty="0">
                <a:solidFill>
                  <a:schemeClr val="accent4"/>
                </a:solidFill>
                <a:hlinkClick r:id="rId7"/>
              </a:rPr>
              <a:t>https://www.sgmc.ac.uk/</a:t>
            </a:r>
            <a:endParaRPr lang="en-GB" dirty="0">
              <a:solidFill>
                <a:schemeClr val="accent4"/>
              </a:solidFill>
            </a:endParaRPr>
          </a:p>
          <a:p>
            <a:pPr algn="r"/>
            <a:r>
              <a:rPr lang="en-GB" u="sng" dirty="0">
                <a:hlinkClick r:id="rId9"/>
              </a:rPr>
              <a:t>@MonouXcollege</a:t>
            </a:r>
            <a:endParaRPr lang="en-GB" dirty="0"/>
          </a:p>
        </p:txBody>
      </p:sp>
      <p:sp>
        <p:nvSpPr>
          <p:cNvPr id="6" name="TextBox 5">
            <a:extLst>
              <a:ext uri="{FF2B5EF4-FFF2-40B4-BE49-F238E27FC236}">
                <a16:creationId xmlns:a16="http://schemas.microsoft.com/office/drawing/2014/main" id="{73940071-54A4-7643-8DD6-BCA4376AD8AD}"/>
              </a:ext>
            </a:extLst>
          </p:cNvPr>
          <p:cNvSpPr txBox="1"/>
          <p:nvPr/>
        </p:nvSpPr>
        <p:spPr>
          <a:xfrm>
            <a:off x="2071761" y="304728"/>
            <a:ext cx="98044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Sir George Monoux</a:t>
            </a:r>
          </a:p>
          <a:p>
            <a:r>
              <a:rPr lang="en-GB" sz="4800" b="1" i="1" dirty="0">
                <a:solidFill>
                  <a:srgbClr val="C0115B"/>
                </a:solidFill>
                <a:cs typeface="Calibri"/>
              </a:rPr>
              <a:t>Sixth Form College</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9631516"/>
      </p:ext>
    </p:extLst>
  </p:cSld>
  <p:clrMapOvr>
    <a:masterClrMapping/>
  </p:clrMapOvr>
  <mc:AlternateContent xmlns:mc="http://schemas.openxmlformats.org/markup-compatibility/2006" xmlns:p14="http://schemas.microsoft.com/office/powerpoint/2010/main">
    <mc:Choice Requires="p14">
      <p:transition spd="slow" p14:dur="2000" advTm="32715"/>
    </mc:Choice>
    <mc:Fallback xmlns="">
      <p:transition spd="slow" advTm="32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40071-54A4-7643-8DD6-BCA4376AD8AD}"/>
              </a:ext>
            </a:extLst>
          </p:cNvPr>
          <p:cNvSpPr txBox="1"/>
          <p:nvPr/>
        </p:nvSpPr>
        <p:spPr>
          <a:xfrm>
            <a:off x="2071761" y="304728"/>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Waltham Forest College </a:t>
            </a:r>
          </a:p>
        </p:txBody>
      </p:sp>
      <p:pic>
        <p:nvPicPr>
          <p:cNvPr id="3" name="Picture 5" descr="A picture containing text&#10;&#10;Description automatically generated">
            <a:hlinkClick r:id="rId4"/>
            <a:extLst>
              <a:ext uri="{FF2B5EF4-FFF2-40B4-BE49-F238E27FC236}">
                <a16:creationId xmlns:a16="http://schemas.microsoft.com/office/drawing/2014/main" id="{7D738AE8-041B-4560-9537-E441A3BFBCB3}"/>
              </a:ext>
            </a:extLst>
          </p:cNvPr>
          <p:cNvPicPr>
            <a:picLocks noChangeAspect="1"/>
          </p:cNvPicPr>
          <p:nvPr/>
        </p:nvPicPr>
        <p:blipFill>
          <a:blip r:embed="rId5"/>
          <a:stretch>
            <a:fillRect/>
          </a:stretch>
        </p:blipFill>
        <p:spPr>
          <a:xfrm>
            <a:off x="8663940" y="399990"/>
            <a:ext cx="2959445" cy="567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9032784" y="1219431"/>
            <a:ext cx="2630143" cy="369332"/>
          </a:xfrm>
          <a:prstGeom prst="rect">
            <a:avLst/>
          </a:prstGeom>
        </p:spPr>
        <p:txBody>
          <a:bodyPr wrap="none">
            <a:spAutoFit/>
          </a:bodyPr>
          <a:lstStyle/>
          <a:p>
            <a:pPr algn="r"/>
            <a:r>
              <a:rPr lang="en-GB" dirty="0">
                <a:solidFill>
                  <a:schemeClr val="accent4"/>
                </a:solidFill>
                <a:hlinkClick r:id="rId6"/>
              </a:rPr>
              <a:t>myfuture@waltham.ac.uk</a:t>
            </a:r>
            <a:endParaRPr lang="en-GB" dirty="0">
              <a:solidFill>
                <a:schemeClr val="accent4"/>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2374427257"/>
              </p:ext>
            </p:extLst>
          </p:nvPr>
        </p:nvGraphicFramePr>
        <p:xfrm>
          <a:off x="302996" y="2213647"/>
          <a:ext cx="11320389" cy="3246880"/>
        </p:xfrm>
        <a:graphic>
          <a:graphicData uri="http://schemas.openxmlformats.org/drawingml/2006/table">
            <a:tbl>
              <a:tblPr firstRow="1" bandRow="1">
                <a:tableStyleId>{5C22544A-7EE6-4342-B048-85BDC9FD1C3A}</a:tableStyleId>
              </a:tblPr>
              <a:tblGrid>
                <a:gridCol w="1758755">
                  <a:extLst>
                    <a:ext uri="{9D8B030D-6E8A-4147-A177-3AD203B41FA5}">
                      <a16:colId xmlns:a16="http://schemas.microsoft.com/office/drawing/2014/main" val="450460503"/>
                    </a:ext>
                  </a:extLst>
                </a:gridCol>
                <a:gridCol w="5931583">
                  <a:extLst>
                    <a:ext uri="{9D8B030D-6E8A-4147-A177-3AD203B41FA5}">
                      <a16:colId xmlns:a16="http://schemas.microsoft.com/office/drawing/2014/main" val="46303282"/>
                    </a:ext>
                  </a:extLst>
                </a:gridCol>
                <a:gridCol w="1875693">
                  <a:extLst>
                    <a:ext uri="{9D8B030D-6E8A-4147-A177-3AD203B41FA5}">
                      <a16:colId xmlns:a16="http://schemas.microsoft.com/office/drawing/2014/main" val="3675078329"/>
                    </a:ext>
                  </a:extLst>
                </a:gridCol>
                <a:gridCol w="1754358">
                  <a:extLst>
                    <a:ext uri="{9D8B030D-6E8A-4147-A177-3AD203B41FA5}">
                      <a16:colId xmlns:a16="http://schemas.microsoft.com/office/drawing/2014/main" val="549428331"/>
                    </a:ext>
                  </a:extLst>
                </a:gridCol>
              </a:tblGrid>
              <a:tr h="468848">
                <a:tc>
                  <a:txBody>
                    <a:bodyPr/>
                    <a:lstStyle/>
                    <a:p>
                      <a:pPr algn="ctr"/>
                      <a:r>
                        <a:rPr lang="en-GB" dirty="0"/>
                        <a:t>Event Name</a:t>
                      </a:r>
                    </a:p>
                  </a:txBody>
                  <a:tcPr/>
                </a:tc>
                <a:tc>
                  <a:txBody>
                    <a:bodyPr/>
                    <a:lstStyle/>
                    <a:p>
                      <a:pPr algn="ctr"/>
                      <a:r>
                        <a:rPr lang="en-GB" dirty="0"/>
                        <a:t>Event</a:t>
                      </a:r>
                      <a:r>
                        <a:rPr lang="en-GB" baseline="0" dirty="0"/>
                        <a:t> Description</a:t>
                      </a:r>
                      <a:endParaRPr lang="en-GB" dirty="0"/>
                    </a:p>
                  </a:txBody>
                  <a:tcPr/>
                </a:tc>
                <a:tc>
                  <a:txBody>
                    <a:bodyPr/>
                    <a:lstStyle/>
                    <a:p>
                      <a:pPr algn="ctr"/>
                      <a:r>
                        <a:rPr lang="en-GB" dirty="0"/>
                        <a:t>Date and Time</a:t>
                      </a:r>
                    </a:p>
                  </a:txBody>
                  <a:tcPr/>
                </a:tc>
                <a:tc>
                  <a:txBody>
                    <a:bodyPr/>
                    <a:lstStyle/>
                    <a:p>
                      <a:pPr algn="ctr"/>
                      <a:r>
                        <a:rPr lang="en-GB" dirty="0"/>
                        <a:t>Useful URLs</a:t>
                      </a:r>
                    </a:p>
                  </a:txBody>
                  <a:tcPr/>
                </a:tc>
                <a:extLst>
                  <a:ext uri="{0D108BD9-81ED-4DB2-BD59-A6C34878D82A}">
                    <a16:rowId xmlns:a16="http://schemas.microsoft.com/office/drawing/2014/main" val="2860752608"/>
                  </a:ext>
                </a:extLst>
              </a:tr>
              <a:tr h="780317">
                <a:tc>
                  <a:txBody>
                    <a:bodyPr/>
                    <a:lstStyle/>
                    <a:p>
                      <a:r>
                        <a:rPr lang="en-GB" b="1" dirty="0"/>
                        <a:t>College Tours</a:t>
                      </a:r>
                    </a:p>
                  </a:txBody>
                  <a:tcPr/>
                </a:tc>
                <a:tc>
                  <a:txBody>
                    <a:bodyPr/>
                    <a:lstStyle/>
                    <a:p>
                      <a:r>
                        <a:rPr lang="en-GB" sz="1800" b="0" i="0" kern="1200" dirty="0">
                          <a:solidFill>
                            <a:schemeClr val="dk1"/>
                          </a:solidFill>
                          <a:effectLst/>
                          <a:latin typeface="+mn-lt"/>
                          <a:ea typeface="+mn-ea"/>
                          <a:cs typeface="+mn-cs"/>
                        </a:rPr>
                        <a:t>Browse through our campus buildings using these videos, to get a closer insight into our dedicated vocational learning areas and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dk1"/>
                          </a:solidFill>
                          <a:effectLst/>
                          <a:latin typeface="+mn-lt"/>
                          <a:ea typeface="+mn-ea"/>
                          <a:cs typeface="+mn-cs"/>
                        </a:rPr>
                        <a:t>Main Building,</a:t>
                      </a:r>
                      <a:r>
                        <a:rPr lang="en-GB" sz="1200" b="0" i="0" kern="1200" baseline="0" dirty="0">
                          <a:solidFill>
                            <a:schemeClr val="dk1"/>
                          </a:solidFill>
                          <a:effectLst/>
                          <a:latin typeface="+mn-lt"/>
                          <a:ea typeface="+mn-ea"/>
                          <a:cs typeface="+mn-cs"/>
                        </a:rPr>
                        <a:t> </a:t>
                      </a:r>
                      <a:r>
                        <a:rPr lang="en-GB" sz="1200" b="0" i="0" kern="1200" dirty="0">
                          <a:solidFill>
                            <a:schemeClr val="dk1"/>
                          </a:solidFill>
                          <a:effectLst/>
                          <a:latin typeface="+mn-lt"/>
                          <a:ea typeface="+mn-ea"/>
                          <a:cs typeface="+mn-cs"/>
                        </a:rPr>
                        <a:t>STEM Centre,</a:t>
                      </a:r>
                      <a:r>
                        <a:rPr lang="en-GB" sz="1200" b="0" i="0" kern="1200" baseline="0" dirty="0">
                          <a:solidFill>
                            <a:schemeClr val="dk1"/>
                          </a:solidFill>
                          <a:effectLst/>
                          <a:latin typeface="+mn-lt"/>
                          <a:ea typeface="+mn-ea"/>
                          <a:cs typeface="+mn-cs"/>
                        </a:rPr>
                        <a:t> </a:t>
                      </a:r>
                      <a:r>
                        <a:rPr lang="en-GB" sz="1200" b="0" i="0" kern="1200" dirty="0">
                          <a:solidFill>
                            <a:schemeClr val="dk1"/>
                          </a:solidFill>
                          <a:effectLst/>
                          <a:latin typeface="+mn-lt"/>
                          <a:ea typeface="+mn-ea"/>
                          <a:cs typeface="+mn-cs"/>
                        </a:rPr>
                        <a:t>Creative</a:t>
                      </a:r>
                      <a:r>
                        <a:rPr lang="en-GB" sz="1200" b="0" i="0" kern="1200" baseline="0" dirty="0">
                          <a:solidFill>
                            <a:schemeClr val="dk1"/>
                          </a:solidFill>
                          <a:effectLst/>
                          <a:latin typeface="+mn-lt"/>
                          <a:ea typeface="+mn-ea"/>
                          <a:cs typeface="+mn-cs"/>
                        </a:rPr>
                        <a:t> Industries, Hair, Beauty and Barbering, IT Room, Classrooms, Carpentry Workshop, Plumbing Workshop, Bricklaying Workshop, Machine Shop, Painting &amp; Decorating Workshop, Princes Trust Team Programme.</a:t>
                      </a:r>
                    </a:p>
                  </a:txBody>
                  <a:tcPr/>
                </a:tc>
                <a:tc>
                  <a:txBody>
                    <a:bodyPr/>
                    <a:lstStyle/>
                    <a:p>
                      <a:pPr algn="ctr"/>
                      <a:r>
                        <a:rPr lang="en-GB" b="0" baseline="0" dirty="0"/>
                        <a:t>In your own Time</a:t>
                      </a:r>
                    </a:p>
                    <a:p>
                      <a:pPr algn="ctr"/>
                      <a:endParaRPr lang="en-GB" b="0" baseline="0" dirty="0"/>
                    </a:p>
                  </a:txBody>
                  <a:tcPr/>
                </a:tc>
                <a:tc>
                  <a:txBody>
                    <a:bodyPr/>
                    <a:lstStyle/>
                    <a:p>
                      <a:pPr algn="ctr"/>
                      <a:r>
                        <a:rPr lang="en-GB" sz="1800" b="0" i="0" u="none" strike="noStrike" kern="1200" dirty="0">
                          <a:solidFill>
                            <a:schemeClr val="dk1"/>
                          </a:solidFill>
                          <a:effectLst/>
                          <a:latin typeface="+mn-lt"/>
                          <a:ea typeface="+mn-ea"/>
                          <a:cs typeface="+mn-cs"/>
                          <a:hlinkClick r:id="rId7"/>
                        </a:rPr>
                        <a:t>Virtual Tour</a:t>
                      </a:r>
                      <a:endParaRPr lang="en-GB" sz="1800" b="0" i="0" u="none" strike="noStrike" kern="1200" dirty="0">
                        <a:solidFill>
                          <a:schemeClr val="dk1"/>
                        </a:solidFill>
                        <a:effectLst/>
                        <a:latin typeface="+mn-lt"/>
                        <a:ea typeface="+mn-ea"/>
                        <a:cs typeface="+mn-cs"/>
                      </a:endParaRPr>
                    </a:p>
                    <a:p>
                      <a:pPr algn="ctr"/>
                      <a:endParaRPr lang="en-GB" sz="1800" b="0" i="0" u="none" strike="noStrike" kern="1200" dirty="0">
                        <a:solidFill>
                          <a:schemeClr val="dk1"/>
                        </a:solidFill>
                        <a:effectLst/>
                        <a:latin typeface="+mn-lt"/>
                        <a:ea typeface="+mn-ea"/>
                        <a:cs typeface="+mn-cs"/>
                      </a:endParaRPr>
                    </a:p>
                    <a:p>
                      <a:pPr algn="ctr"/>
                      <a:r>
                        <a:rPr lang="en-GB" sz="1800" b="0" i="0" u="none" strike="noStrike" kern="1200" dirty="0">
                          <a:solidFill>
                            <a:schemeClr val="dk1"/>
                          </a:solidFill>
                          <a:effectLst/>
                          <a:latin typeface="+mn-lt"/>
                          <a:ea typeface="+mn-ea"/>
                          <a:cs typeface="+mn-cs"/>
                          <a:hlinkClick r:id="rId8"/>
                        </a:rPr>
                        <a:t>College Tours</a:t>
                      </a:r>
                      <a:endParaRPr lang="en-GB" sz="1800" b="0" i="0" u="none" strike="noStrike" kern="1200" dirty="0">
                        <a:solidFill>
                          <a:schemeClr val="dk1"/>
                        </a:solidFill>
                        <a:effectLst/>
                        <a:latin typeface="+mn-lt"/>
                        <a:ea typeface="+mn-ea"/>
                        <a:cs typeface="+mn-cs"/>
                      </a:endParaRPr>
                    </a:p>
                  </a:txBody>
                  <a:tcPr/>
                </a:tc>
                <a:extLst>
                  <a:ext uri="{0D108BD9-81ED-4DB2-BD59-A6C34878D82A}">
                    <a16:rowId xmlns:a16="http://schemas.microsoft.com/office/drawing/2014/main" val="3578910989"/>
                  </a:ext>
                </a:extLst>
              </a:tr>
              <a:tr h="780317">
                <a:tc>
                  <a:txBody>
                    <a:bodyPr/>
                    <a:lstStyle/>
                    <a:p>
                      <a:r>
                        <a:rPr lang="en-GB" b="1" dirty="0"/>
                        <a:t>Prospectus</a:t>
                      </a:r>
                    </a:p>
                  </a:txBody>
                  <a:tcPr/>
                </a:tc>
                <a:tc>
                  <a:txBody>
                    <a:bodyPr/>
                    <a:lstStyle/>
                    <a:p>
                      <a:r>
                        <a:rPr lang="en-GB" sz="1800" b="0" i="0" kern="1200" dirty="0">
                          <a:solidFill>
                            <a:schemeClr val="dk1"/>
                          </a:solidFill>
                          <a:effectLst/>
                          <a:latin typeface="+mn-lt"/>
                          <a:ea typeface="+mn-ea"/>
                          <a:cs typeface="+mn-cs"/>
                        </a:rPr>
                        <a:t>Browse</a:t>
                      </a:r>
                      <a:r>
                        <a:rPr lang="en-GB" sz="1800" b="0" i="0" kern="1200" baseline="0" dirty="0">
                          <a:solidFill>
                            <a:schemeClr val="dk1"/>
                          </a:solidFill>
                          <a:effectLst/>
                          <a:latin typeface="+mn-lt"/>
                          <a:ea typeface="+mn-ea"/>
                          <a:cs typeface="+mn-cs"/>
                        </a:rPr>
                        <a:t> all full-time course possibilities for 2021/22</a:t>
                      </a:r>
                      <a:endParaRPr lang="en-GB" sz="1800" b="0" i="0" kern="1200" dirty="0">
                        <a:solidFill>
                          <a:schemeClr val="dk1"/>
                        </a:solidFill>
                        <a:effectLst/>
                        <a:latin typeface="+mn-lt"/>
                        <a:ea typeface="+mn-ea"/>
                        <a:cs typeface="+mn-cs"/>
                      </a:endParaRPr>
                    </a:p>
                  </a:txBody>
                  <a:tcPr/>
                </a:tc>
                <a:tc>
                  <a:txBody>
                    <a:bodyPr/>
                    <a:lstStyle/>
                    <a:p>
                      <a:pPr algn="ctr"/>
                      <a:r>
                        <a:rPr lang="en-GB" b="0" baseline="0" dirty="0"/>
                        <a:t>n/a</a:t>
                      </a:r>
                    </a:p>
                  </a:txBody>
                  <a:tcPr/>
                </a:tc>
                <a:tc>
                  <a:txBody>
                    <a:bodyPr/>
                    <a:lstStyle/>
                    <a:p>
                      <a:pPr algn="ctr"/>
                      <a:r>
                        <a:rPr lang="en-GB" dirty="0">
                          <a:hlinkClick r:id="rId9"/>
                        </a:rPr>
                        <a:t>Prospectus</a:t>
                      </a:r>
                      <a:endParaRPr lang="en-GB" dirty="0"/>
                    </a:p>
                  </a:txBody>
                  <a:tcPr/>
                </a:tc>
                <a:extLst>
                  <a:ext uri="{0D108BD9-81ED-4DB2-BD59-A6C34878D82A}">
                    <a16:rowId xmlns:a16="http://schemas.microsoft.com/office/drawing/2014/main" val="621886004"/>
                  </a:ext>
                </a:extLst>
              </a:tr>
              <a:tr h="534675">
                <a:tc>
                  <a:txBody>
                    <a:bodyPr/>
                    <a:lstStyle/>
                    <a:p>
                      <a:r>
                        <a:rPr lang="en-GB" b="1" dirty="0"/>
                        <a:t>Apply</a:t>
                      </a:r>
                    </a:p>
                  </a:txBody>
                  <a:tcPr/>
                </a:tc>
                <a:tc>
                  <a:txBody>
                    <a:bodyPr/>
                    <a:lstStyle/>
                    <a:p>
                      <a:r>
                        <a:rPr lang="en-GB" sz="1800" b="0" i="0" kern="1200" dirty="0">
                          <a:solidFill>
                            <a:schemeClr val="dk1"/>
                          </a:solidFill>
                          <a:effectLst/>
                          <a:latin typeface="+mn-lt"/>
                          <a:ea typeface="+mn-ea"/>
                          <a:cs typeface="+mn-cs"/>
                        </a:rPr>
                        <a:t>Download,</a:t>
                      </a:r>
                      <a:r>
                        <a:rPr lang="en-GB" sz="1800" b="0" i="0" kern="1200" baseline="0" dirty="0">
                          <a:solidFill>
                            <a:schemeClr val="dk1"/>
                          </a:solidFill>
                          <a:effectLst/>
                          <a:latin typeface="+mn-lt"/>
                          <a:ea typeface="+mn-ea"/>
                          <a:cs typeface="+mn-cs"/>
                        </a:rPr>
                        <a:t> print, complete and submit an application form.</a:t>
                      </a:r>
                      <a:endParaRPr lang="en-GB" sz="1800" b="0" i="0" kern="1200" dirty="0">
                        <a:solidFill>
                          <a:schemeClr val="dk1"/>
                        </a:solidFill>
                        <a:effectLst/>
                        <a:latin typeface="+mn-lt"/>
                        <a:ea typeface="+mn-ea"/>
                        <a:cs typeface="+mn-cs"/>
                      </a:endParaRPr>
                    </a:p>
                  </a:txBody>
                  <a:tcPr/>
                </a:tc>
                <a:tc>
                  <a:txBody>
                    <a:bodyPr/>
                    <a:lstStyle/>
                    <a:p>
                      <a:pPr algn="ctr"/>
                      <a:r>
                        <a:rPr lang="en-GB" b="1" baseline="0" dirty="0"/>
                        <a:t>Admission Open</a:t>
                      </a:r>
                    </a:p>
                  </a:txBody>
                  <a:tcPr/>
                </a:tc>
                <a:tc>
                  <a:txBody>
                    <a:bodyPr/>
                    <a:lstStyle/>
                    <a:p>
                      <a:pPr algn="ctr"/>
                      <a:r>
                        <a:rPr lang="en-GB" dirty="0">
                          <a:hlinkClick r:id="rId10"/>
                        </a:rPr>
                        <a:t>Apply</a:t>
                      </a:r>
                      <a:endParaRPr lang="en-GB" dirty="0"/>
                    </a:p>
                  </a:txBody>
                  <a:tcPr/>
                </a:tc>
                <a:extLst>
                  <a:ext uri="{0D108BD9-81ED-4DB2-BD59-A6C34878D82A}">
                    <a16:rowId xmlns:a16="http://schemas.microsoft.com/office/drawing/2014/main" val="2891028772"/>
                  </a:ext>
                </a:extLst>
              </a:tr>
            </a:tbl>
          </a:graphicData>
        </a:graphic>
      </p:graphicFrame>
      <p:pic>
        <p:nvPicPr>
          <p:cNvPr id="6" name="Picture 5"/>
          <p:cNvPicPr>
            <a:picLocks noChangeAspect="1"/>
          </p:cNvPicPr>
          <p:nvPr/>
        </p:nvPicPr>
        <p:blipFill>
          <a:blip r:embed="rId11"/>
          <a:stretch>
            <a:fillRect/>
          </a:stretch>
        </p:blipFill>
        <p:spPr>
          <a:xfrm>
            <a:off x="302996" y="1446991"/>
            <a:ext cx="5046244" cy="51110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32469" y="1588763"/>
            <a:ext cx="6062942" cy="369332"/>
          </a:xfrm>
          <a:prstGeom prst="rect">
            <a:avLst/>
          </a:prstGeom>
        </p:spPr>
        <p:txBody>
          <a:bodyPr wrap="none">
            <a:spAutoFit/>
          </a:bodyPr>
          <a:lstStyle/>
          <a:p>
            <a:r>
              <a:rPr lang="en-GB" dirty="0">
                <a:solidFill>
                  <a:schemeClr val="accent4"/>
                </a:solidFill>
                <a:hlinkClick r:id="rId12"/>
              </a:rPr>
              <a:t>https://www.waltham.ac.uk/how-to-apply/application-process</a:t>
            </a:r>
            <a:endParaRPr lang="en-GB"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526631"/>
      </p:ext>
    </p:extLst>
  </p:cSld>
  <p:clrMapOvr>
    <a:masterClrMapping/>
  </p:clrMapOvr>
  <mc:AlternateContent xmlns:mc="http://schemas.openxmlformats.org/markup-compatibility/2006" xmlns:p14="http://schemas.microsoft.com/office/powerpoint/2010/main">
    <mc:Choice Requires="p14">
      <p:transition spd="slow" p14:dur="2000" advTm="35859"/>
    </mc:Choice>
    <mc:Fallback xmlns="">
      <p:transition spd="slow" advTm="35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940071-54A4-7643-8DD6-BCA4376AD8AD}"/>
              </a:ext>
            </a:extLst>
          </p:cNvPr>
          <p:cNvSpPr txBox="1"/>
          <p:nvPr/>
        </p:nvSpPr>
        <p:spPr>
          <a:xfrm>
            <a:off x="2140341" y="264322"/>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Local Higher Education </a:t>
            </a:r>
          </a:p>
        </p:txBody>
      </p:sp>
      <p:pic>
        <p:nvPicPr>
          <p:cNvPr id="4" name="Picture 3"/>
          <p:cNvPicPr>
            <a:picLocks noChangeAspect="1"/>
          </p:cNvPicPr>
          <p:nvPr/>
        </p:nvPicPr>
        <p:blipFill>
          <a:blip r:embed="rId4"/>
          <a:stretch>
            <a:fillRect/>
          </a:stretch>
        </p:blipFill>
        <p:spPr>
          <a:xfrm>
            <a:off x="9904334" y="370445"/>
            <a:ext cx="1830466" cy="618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257503" y="1238931"/>
            <a:ext cx="4517185" cy="646331"/>
          </a:xfrm>
          <a:prstGeom prst="rect">
            <a:avLst/>
          </a:prstGeom>
        </p:spPr>
        <p:txBody>
          <a:bodyPr wrap="square" lIns="91440" tIns="45720" rIns="91440" bIns="45720" anchor="t">
            <a:spAutoFit/>
          </a:bodyPr>
          <a:lstStyle/>
          <a:p>
            <a:pPr algn="ctr"/>
            <a:r>
              <a:rPr lang="en-GB" b="1" dirty="0">
                <a:latin typeface="Calibri" panose="020F0502020204030204" pitchFamily="34" charset="0"/>
              </a:rPr>
              <a:t>Hear from and </a:t>
            </a:r>
            <a:r>
              <a:rPr lang="en-GB" b="1" dirty="0">
                <a:solidFill>
                  <a:srgbClr val="C0115B"/>
                </a:solidFill>
                <a:latin typeface="Calibri" panose="020F0502020204030204" pitchFamily="34" charset="0"/>
              </a:rPr>
              <a:t>WATCH</a:t>
            </a:r>
            <a:r>
              <a:rPr lang="en-GB" b="1" dirty="0">
                <a:latin typeface="Calibri" panose="020F0502020204030204" pitchFamily="34" charset="0"/>
              </a:rPr>
              <a:t> 14 </a:t>
            </a:r>
            <a:r>
              <a:rPr lang="en-GB" b="1" dirty="0">
                <a:solidFill>
                  <a:srgbClr val="C0115B"/>
                </a:solidFill>
                <a:latin typeface="Calibri" panose="020F0502020204030204" pitchFamily="34" charset="0"/>
              </a:rPr>
              <a:t>student</a:t>
            </a:r>
            <a:r>
              <a:rPr lang="en-GB" b="1" dirty="0">
                <a:latin typeface="Calibri" panose="020F0502020204030204" pitchFamily="34" charset="0"/>
              </a:rPr>
              <a:t>s </a:t>
            </a:r>
            <a:r>
              <a:rPr lang="en-GB" dirty="0">
                <a:latin typeface="Calibri" panose="020F0502020204030204" pitchFamily="34" charset="0"/>
              </a:rPr>
              <a:t>share</a:t>
            </a:r>
            <a:r>
              <a:rPr lang="en-GB" b="1" dirty="0">
                <a:latin typeface="Calibri" panose="020F0502020204030204" pitchFamily="34" charset="0"/>
              </a:rPr>
              <a:t> </a:t>
            </a:r>
            <a:r>
              <a:rPr lang="en-GB" dirty="0">
                <a:latin typeface="Calibri" panose="020F0502020204030204" pitchFamily="34" charset="0"/>
              </a:rPr>
              <a:t>their </a:t>
            </a:r>
          </a:p>
          <a:p>
            <a:pPr algn="ctr"/>
            <a:r>
              <a:rPr lang="en-GB" b="1" dirty="0">
                <a:solidFill>
                  <a:srgbClr val="C0115B"/>
                </a:solidFill>
                <a:latin typeface="Calibri"/>
                <a:cs typeface="Calibri"/>
                <a:hlinkClick r:id="rId5"/>
              </a:rPr>
              <a:t>Insights</a:t>
            </a:r>
            <a:r>
              <a:rPr lang="en-GB" b="1" dirty="0">
                <a:solidFill>
                  <a:srgbClr val="C0115B"/>
                </a:solidFill>
                <a:latin typeface="Calibri"/>
                <a:cs typeface="Calibri"/>
              </a:rPr>
              <a:t> to </a:t>
            </a:r>
            <a:r>
              <a:rPr lang="en-GB" dirty="0">
                <a:solidFill>
                  <a:srgbClr val="201F1E"/>
                </a:solidFill>
                <a:latin typeface="Calibri"/>
                <a:cs typeface="Calibri"/>
                <a:hlinkClick r:id="rId6"/>
              </a:rPr>
              <a:t>University of the Arts London</a:t>
            </a:r>
            <a:endParaRPr lang="en-GB" dirty="0">
              <a:solidFill>
                <a:srgbClr val="201F1E"/>
              </a:solidFill>
              <a:latin typeface="Calibri"/>
              <a:cs typeface="Calibri"/>
            </a:endParaRPr>
          </a:p>
        </p:txBody>
      </p:sp>
      <p:sp>
        <p:nvSpPr>
          <p:cNvPr id="10" name="Rectangle 9"/>
          <p:cNvSpPr/>
          <p:nvPr/>
        </p:nvSpPr>
        <p:spPr>
          <a:xfrm>
            <a:off x="257503" y="2018649"/>
            <a:ext cx="4530139" cy="3693319"/>
          </a:xfrm>
          <a:prstGeom prst="rect">
            <a:avLst/>
          </a:prstGeom>
          <a:ln>
            <a:solidFill>
              <a:srgbClr val="C0115B"/>
            </a:solidFill>
          </a:ln>
        </p:spPr>
        <p:txBody>
          <a:bodyPr wrap="square">
            <a:spAutoFit/>
          </a:bodyPr>
          <a:lstStyle/>
          <a:p>
            <a:pPr algn="ctr"/>
            <a:r>
              <a:rPr lang="en-GB" b="1" dirty="0">
                <a:solidFill>
                  <a:srgbClr val="201F1E"/>
                </a:solidFill>
                <a:latin typeface="Calibri" panose="020F0502020204030204" pitchFamily="34" charset="0"/>
              </a:rPr>
              <a:t>Not even a pandemic stopped UAL Students celebrating and showcasing their talent!</a:t>
            </a:r>
          </a:p>
          <a:p>
            <a:pPr algn="ctr"/>
            <a:endParaRPr lang="en-GB" b="1" dirty="0">
              <a:solidFill>
                <a:srgbClr val="201F1E"/>
              </a:solidFill>
              <a:latin typeface="Calibri" panose="020F0502020204030204" pitchFamily="34" charset="0"/>
            </a:endParaRPr>
          </a:p>
          <a:p>
            <a:pPr algn="ctr"/>
            <a:r>
              <a:rPr lang="en-GB" dirty="0">
                <a:solidFill>
                  <a:srgbClr val="C0115B"/>
                </a:solidFill>
                <a:latin typeface="Calibri" panose="020F0502020204030204" pitchFamily="34" charset="0"/>
              </a:rPr>
              <a:t>2020 saw the students of University of the Arts London graduate without an end of year finale, instead IBM and UAL collaborated to host the entire student body of work into one showcase online</a:t>
            </a:r>
          </a:p>
          <a:p>
            <a:pPr algn="ctr"/>
            <a:r>
              <a:rPr lang="en-GB" dirty="0">
                <a:solidFill>
                  <a:srgbClr val="201F1E"/>
                </a:solidFill>
                <a:latin typeface="Calibri" panose="020F0502020204030204" pitchFamily="34" charset="0"/>
              </a:rPr>
              <a:t>.</a:t>
            </a:r>
          </a:p>
          <a:p>
            <a:r>
              <a:rPr lang="en-GB" dirty="0">
                <a:solidFill>
                  <a:srgbClr val="201F1E"/>
                </a:solidFill>
                <a:latin typeface="Calibri" panose="020F0502020204030204" pitchFamily="34" charset="0"/>
                <a:hlinkClick r:id="rId7"/>
              </a:rPr>
              <a:t>Watch the Graduate Showcase</a:t>
            </a:r>
            <a:endParaRPr lang="en-GB" dirty="0">
              <a:solidFill>
                <a:srgbClr val="201F1E"/>
              </a:solidFill>
              <a:latin typeface="Calibri" panose="020F0502020204030204" pitchFamily="34" charset="0"/>
            </a:endParaRPr>
          </a:p>
          <a:p>
            <a:r>
              <a:rPr lang="en-GB" dirty="0">
                <a:solidFill>
                  <a:srgbClr val="201F1E"/>
                </a:solidFill>
                <a:latin typeface="Calibri" panose="020F0502020204030204" pitchFamily="34" charset="0"/>
              </a:rPr>
              <a:t>and </a:t>
            </a:r>
          </a:p>
          <a:p>
            <a:r>
              <a:rPr lang="en-GB" dirty="0">
                <a:solidFill>
                  <a:srgbClr val="201F1E"/>
                </a:solidFill>
                <a:latin typeface="Calibri" panose="020F0502020204030204" pitchFamily="34" charset="0"/>
                <a:hlinkClick r:id="rId7"/>
              </a:rPr>
              <a:t>View the graduates </a:t>
            </a:r>
          </a:p>
          <a:p>
            <a:r>
              <a:rPr lang="en-GB" dirty="0">
                <a:solidFill>
                  <a:srgbClr val="201F1E"/>
                </a:solidFill>
                <a:latin typeface="Calibri" panose="020F0502020204030204" pitchFamily="34" charset="0"/>
                <a:hlinkClick r:id="rId7"/>
              </a:rPr>
              <a:t>collections</a:t>
            </a:r>
            <a:r>
              <a:rPr lang="en-GB" dirty="0">
                <a:solidFill>
                  <a:srgbClr val="201F1E"/>
                </a:solidFill>
                <a:latin typeface="Calibri" panose="020F0502020204030204" pitchFamily="34" charset="0"/>
              </a:rPr>
              <a:t>.</a:t>
            </a:r>
          </a:p>
        </p:txBody>
      </p:sp>
      <p:pic>
        <p:nvPicPr>
          <p:cNvPr id="9" name="Picture 8"/>
          <p:cNvPicPr>
            <a:picLocks noChangeAspect="1"/>
          </p:cNvPicPr>
          <p:nvPr/>
        </p:nvPicPr>
        <p:blipFill>
          <a:blip r:embed="rId8"/>
          <a:stretch>
            <a:fillRect/>
          </a:stretch>
        </p:blipFill>
        <p:spPr>
          <a:xfrm rot="20646212">
            <a:off x="3213858" y="4595882"/>
            <a:ext cx="2411950" cy="1211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5053283" y="1237325"/>
            <a:ext cx="6753190" cy="4247317"/>
          </a:xfrm>
          <a:prstGeom prst="rect">
            <a:avLst/>
          </a:prstGeom>
        </p:spPr>
        <p:txBody>
          <a:bodyPr wrap="square">
            <a:spAutoFit/>
          </a:bodyPr>
          <a:lstStyle/>
          <a:p>
            <a:pPr algn="r"/>
            <a:r>
              <a:rPr lang="en-GB" dirty="0">
                <a:solidFill>
                  <a:srgbClr val="030303"/>
                </a:solidFill>
                <a:latin typeface="Roboto"/>
              </a:rPr>
              <a:t>Located in the </a:t>
            </a:r>
            <a:r>
              <a:rPr lang="en-GB" b="1" dirty="0">
                <a:solidFill>
                  <a:srgbClr val="030303"/>
                </a:solidFill>
                <a:latin typeface="Roboto"/>
              </a:rPr>
              <a:t>heart of London</a:t>
            </a:r>
            <a:r>
              <a:rPr lang="en-GB" dirty="0">
                <a:solidFill>
                  <a:srgbClr val="030303"/>
                </a:solidFill>
                <a:latin typeface="Roboto"/>
              </a:rPr>
              <a:t>, UAL is </a:t>
            </a:r>
            <a:r>
              <a:rPr lang="en-GB" b="1" dirty="0">
                <a:solidFill>
                  <a:srgbClr val="030303"/>
                </a:solidFill>
                <a:latin typeface="Roboto"/>
              </a:rPr>
              <a:t>Europe’s largest specialist art and design university</a:t>
            </a:r>
            <a:r>
              <a:rPr lang="en-GB" dirty="0">
                <a:solidFill>
                  <a:srgbClr val="030303"/>
                </a:solidFill>
                <a:latin typeface="Roboto"/>
              </a:rPr>
              <a:t>. </a:t>
            </a:r>
          </a:p>
          <a:p>
            <a:pPr algn="r"/>
            <a:r>
              <a:rPr lang="en-GB" dirty="0">
                <a:solidFill>
                  <a:srgbClr val="030303"/>
                </a:solidFill>
                <a:latin typeface="Roboto"/>
              </a:rPr>
              <a:t>Made up of </a:t>
            </a:r>
            <a:r>
              <a:rPr lang="en-GB" b="1" dirty="0">
                <a:solidFill>
                  <a:srgbClr val="030303"/>
                </a:solidFill>
                <a:latin typeface="Roboto"/>
              </a:rPr>
              <a:t>6 unique Colleges</a:t>
            </a:r>
          </a:p>
          <a:p>
            <a:pPr algn="r"/>
            <a:endParaRPr lang="en-GB" b="1" dirty="0">
              <a:solidFill>
                <a:srgbClr val="030303"/>
              </a:solidFill>
              <a:latin typeface="Roboto"/>
            </a:endParaRPr>
          </a:p>
          <a:p>
            <a:pPr algn="r"/>
            <a:endParaRPr lang="en-GB" b="1" dirty="0">
              <a:solidFill>
                <a:srgbClr val="030303"/>
              </a:solidFill>
              <a:latin typeface="Roboto"/>
            </a:endParaRPr>
          </a:p>
          <a:p>
            <a:pPr algn="r"/>
            <a:endParaRPr lang="en-GB" dirty="0">
              <a:solidFill>
                <a:srgbClr val="030303"/>
              </a:solidFill>
              <a:latin typeface="Roboto"/>
            </a:endParaRPr>
          </a:p>
          <a:p>
            <a:endParaRPr lang="en-GB" dirty="0">
              <a:solidFill>
                <a:srgbClr val="030303"/>
              </a:solidFill>
              <a:latin typeface="Roboto"/>
            </a:endParaRPr>
          </a:p>
          <a:p>
            <a:r>
              <a:rPr lang="en-GB" dirty="0">
                <a:solidFill>
                  <a:srgbClr val="030303"/>
                </a:solidFill>
                <a:latin typeface="Roboto"/>
              </a:rPr>
              <a:t>London College of Communication     Central Saint Martins </a:t>
            </a:r>
          </a:p>
          <a:p>
            <a:r>
              <a:rPr lang="en-GB" dirty="0">
                <a:solidFill>
                  <a:srgbClr val="030303"/>
                </a:solidFill>
                <a:latin typeface="Roboto"/>
              </a:rPr>
              <a:t>Chelsea College of Arts                      Camberwell College of Arts </a:t>
            </a:r>
            <a:r>
              <a:rPr lang="en-GB" dirty="0">
                <a:solidFill>
                  <a:srgbClr val="030303"/>
                </a:solidFill>
                <a:latin typeface="Roboto"/>
                <a:hlinkClick r:id="rId9"/>
              </a:rPr>
              <a:t>London College of Fashion</a:t>
            </a:r>
            <a:r>
              <a:rPr lang="en-GB" dirty="0">
                <a:solidFill>
                  <a:srgbClr val="030303"/>
                </a:solidFill>
                <a:latin typeface="Roboto"/>
              </a:rPr>
              <a:t>                 Wimbledon College of Arts </a:t>
            </a:r>
          </a:p>
          <a:p>
            <a:endParaRPr lang="en-GB" dirty="0">
              <a:solidFill>
                <a:srgbClr val="030303"/>
              </a:solidFill>
              <a:latin typeface="Roboto"/>
            </a:endParaRPr>
          </a:p>
          <a:p>
            <a:pPr algn="r"/>
            <a:r>
              <a:rPr lang="en-GB" dirty="0">
                <a:solidFill>
                  <a:srgbClr val="030303"/>
                </a:solidFill>
                <a:latin typeface="Roboto"/>
              </a:rPr>
              <a:t>Each College offers </a:t>
            </a:r>
            <a:r>
              <a:rPr lang="en-GB" b="1" dirty="0">
                <a:solidFill>
                  <a:srgbClr val="C0115B"/>
                </a:solidFill>
                <a:latin typeface="Roboto"/>
              </a:rPr>
              <a:t>pre-degree, undergraduate and postgraduate courses</a:t>
            </a:r>
            <a:r>
              <a:rPr lang="en-GB" dirty="0">
                <a:solidFill>
                  <a:srgbClr val="C00000"/>
                </a:solidFill>
                <a:latin typeface="Roboto"/>
              </a:rPr>
              <a:t> </a:t>
            </a:r>
            <a:r>
              <a:rPr lang="en-GB" dirty="0">
                <a:solidFill>
                  <a:srgbClr val="030303"/>
                </a:solidFill>
                <a:latin typeface="Roboto"/>
              </a:rPr>
              <a:t>in </a:t>
            </a:r>
            <a:r>
              <a:rPr lang="en-GB" dirty="0">
                <a:solidFill>
                  <a:srgbClr val="C0115B"/>
                </a:solidFill>
                <a:latin typeface="Roboto"/>
              </a:rPr>
              <a:t>art, design, fashion, media, communication and performing arts</a:t>
            </a:r>
            <a:r>
              <a:rPr lang="en-GB" dirty="0">
                <a:solidFill>
                  <a:srgbClr val="030303"/>
                </a:solidFill>
                <a:latin typeface="Roboto"/>
              </a:rPr>
              <a:t>. </a:t>
            </a:r>
          </a:p>
          <a:p>
            <a:pPr algn="r"/>
            <a:r>
              <a:rPr lang="en-GB" b="1" dirty="0">
                <a:latin typeface="Roboto"/>
              </a:rPr>
              <a:t>Your creative future starts here</a:t>
            </a:r>
            <a:r>
              <a:rPr lang="en-GB" dirty="0">
                <a:latin typeface="Roboto"/>
              </a:rPr>
              <a:t>.</a:t>
            </a:r>
            <a:endParaRPr lang="en-GB" dirty="0"/>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pic>
        <p:nvPicPr>
          <p:cNvPr id="2" name="Picture 4" descr="Text&#10;&#10;Description automatically generated">
            <a:extLst>
              <a:ext uri="{FF2B5EF4-FFF2-40B4-BE49-F238E27FC236}">
                <a16:creationId xmlns:a16="http://schemas.microsoft.com/office/drawing/2014/main" id="{18D6839B-9ECD-4B55-A186-693FB8B473B9}"/>
              </a:ext>
            </a:extLst>
          </p:cNvPr>
          <p:cNvPicPr>
            <a:picLocks noChangeAspect="1"/>
          </p:cNvPicPr>
          <p:nvPr/>
        </p:nvPicPr>
        <p:blipFill>
          <a:blip r:embed="rId11"/>
          <a:stretch>
            <a:fillRect/>
          </a:stretch>
        </p:blipFill>
        <p:spPr>
          <a:xfrm>
            <a:off x="5146580" y="2213303"/>
            <a:ext cx="4310332" cy="822397"/>
          </a:xfrm>
          <a:prstGeom prst="rect">
            <a:avLst/>
          </a:prstGeom>
          <a:ln>
            <a:solidFill>
              <a:srgbClr val="C0115B"/>
            </a:solidFill>
          </a:ln>
        </p:spPr>
      </p:pic>
    </p:spTree>
    <p:extLst>
      <p:ext uri="{BB962C8B-B14F-4D97-AF65-F5344CB8AC3E}">
        <p14:creationId xmlns:p14="http://schemas.microsoft.com/office/powerpoint/2010/main" val="2428342919"/>
      </p:ext>
    </p:extLst>
  </p:cSld>
  <p:clrMapOvr>
    <a:masterClrMapping/>
  </p:clrMapOvr>
  <mc:AlternateContent xmlns:mc="http://schemas.openxmlformats.org/markup-compatibility/2006" xmlns:p14="http://schemas.microsoft.com/office/powerpoint/2010/main">
    <mc:Choice Requires="p14">
      <p:transition spd="slow" p14:dur="2000" advTm="62829"/>
    </mc:Choice>
    <mc:Fallback xmlns="">
      <p:transition spd="slow" advTm="62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p:cNvPr>
          <p:cNvPicPr>
            <a:picLocks noChangeAspect="1"/>
          </p:cNvPicPr>
          <p:nvPr/>
        </p:nvPicPr>
        <p:blipFill>
          <a:blip r:embed="rId5"/>
          <a:stretch>
            <a:fillRect/>
          </a:stretch>
        </p:blipFill>
        <p:spPr>
          <a:xfrm>
            <a:off x="5463540" y="1750081"/>
            <a:ext cx="6103620" cy="2229700"/>
          </a:xfrm>
          <a:prstGeom prst="rect">
            <a:avLst/>
          </a:prstGeom>
          <a:ln>
            <a:noFill/>
          </a:ln>
          <a:effectLst>
            <a:outerShdw blurRad="190500" algn="tl" rotWithShape="0">
              <a:srgbClr val="000000">
                <a:alpha val="70000"/>
              </a:srgbClr>
            </a:outerShdw>
          </a:effectLst>
        </p:spPr>
      </p:pic>
      <p:sp>
        <p:nvSpPr>
          <p:cNvPr id="3" name="Rectangle 2"/>
          <p:cNvSpPr/>
          <p:nvPr/>
        </p:nvSpPr>
        <p:spPr>
          <a:xfrm>
            <a:off x="404166" y="1187652"/>
            <a:ext cx="11162994" cy="646331"/>
          </a:xfrm>
          <a:prstGeom prst="rect">
            <a:avLst/>
          </a:prstGeom>
        </p:spPr>
        <p:txBody>
          <a:bodyPr wrap="square">
            <a:spAutoFit/>
          </a:bodyPr>
          <a:lstStyle/>
          <a:p>
            <a:pPr algn="r"/>
            <a:r>
              <a:rPr lang="en-GB" dirty="0">
                <a:latin typeface="Calibri" panose="020F0502020204030204" pitchFamily="34" charset="0"/>
              </a:rPr>
              <a:t>Learn from students about their </a:t>
            </a:r>
            <a:r>
              <a:rPr lang="en-GB" b="1" dirty="0">
                <a:latin typeface="Calibri" panose="020F0502020204030204" pitchFamily="34" charset="0"/>
              </a:rPr>
              <a:t>experiences</a:t>
            </a:r>
            <a:r>
              <a:rPr lang="en-GB" dirty="0">
                <a:latin typeface="Calibri" panose="020F0502020204030204" pitchFamily="34" charset="0"/>
              </a:rPr>
              <a:t> at  </a:t>
            </a:r>
            <a:r>
              <a:rPr lang="en-GB" dirty="0">
                <a:latin typeface="Calibri" panose="020F0502020204030204" pitchFamily="34" charset="0"/>
                <a:hlinkClick r:id="rId6"/>
              </a:rPr>
              <a:t>London College of Fashion</a:t>
            </a:r>
            <a:r>
              <a:rPr lang="en-GB" dirty="0">
                <a:latin typeface="Calibri" panose="020F0502020204030204" pitchFamily="34" charset="0"/>
              </a:rPr>
              <a:t> and </a:t>
            </a:r>
            <a:r>
              <a:rPr lang="en-GB" b="1" dirty="0">
                <a:latin typeface="Calibri" panose="020F0502020204030204" pitchFamily="34" charset="0"/>
                <a:hlinkClick r:id="rId7"/>
              </a:rPr>
              <a:t>Students journey </a:t>
            </a:r>
            <a:r>
              <a:rPr lang="en-GB" dirty="0">
                <a:latin typeface="Calibri" panose="020F0502020204030204" pitchFamily="34" charset="0"/>
                <a:hlinkClick r:id="rId7"/>
              </a:rPr>
              <a:t>into UAL </a:t>
            </a:r>
            <a:endParaRPr lang="en-GB" dirty="0">
              <a:latin typeface="Calibri" panose="020F0502020204030204" pitchFamily="34" charset="0"/>
            </a:endParaRPr>
          </a:p>
          <a:p>
            <a:endParaRPr lang="en-GB" dirty="0">
              <a:latin typeface="Calibri" panose="020F0502020204030204" pitchFamily="34" charset="0"/>
            </a:endParaRPr>
          </a:p>
        </p:txBody>
      </p:sp>
      <p:sp>
        <p:nvSpPr>
          <p:cNvPr id="6" name="Rectangle 5"/>
          <p:cNvSpPr/>
          <p:nvPr/>
        </p:nvSpPr>
        <p:spPr>
          <a:xfrm>
            <a:off x="1196702" y="1987656"/>
            <a:ext cx="3474303" cy="1754326"/>
          </a:xfrm>
          <a:prstGeom prst="rect">
            <a:avLst/>
          </a:prstGeom>
          <a:ln>
            <a:solidFill>
              <a:schemeClr val="tx1"/>
            </a:solidFill>
          </a:ln>
        </p:spPr>
        <p:txBody>
          <a:bodyPr wrap="square">
            <a:spAutoFit/>
          </a:bodyPr>
          <a:lstStyle/>
          <a:p>
            <a:pPr algn="ctr"/>
            <a:r>
              <a:rPr lang="en-GB" dirty="0">
                <a:solidFill>
                  <a:srgbClr val="C0115B"/>
                </a:solidFill>
              </a:rPr>
              <a:t>Read </a:t>
            </a:r>
            <a:r>
              <a:rPr lang="en-GB" b="1" dirty="0">
                <a:solidFill>
                  <a:srgbClr val="C0115B"/>
                </a:solidFill>
              </a:rPr>
              <a:t>myth-busting</a:t>
            </a:r>
            <a:r>
              <a:rPr lang="en-GB" dirty="0">
                <a:solidFill>
                  <a:srgbClr val="C0115B"/>
                </a:solidFill>
              </a:rPr>
              <a:t> learn about their </a:t>
            </a:r>
            <a:r>
              <a:rPr lang="en-GB" b="1" dirty="0">
                <a:solidFill>
                  <a:srgbClr val="C0115B"/>
                </a:solidFill>
              </a:rPr>
              <a:t>life, work,</a:t>
            </a:r>
            <a:r>
              <a:rPr lang="en-GB" dirty="0">
                <a:solidFill>
                  <a:srgbClr val="C0115B"/>
                </a:solidFill>
              </a:rPr>
              <a:t> processes, and graduation </a:t>
            </a:r>
            <a:r>
              <a:rPr lang="en-GB" b="1" dirty="0">
                <a:solidFill>
                  <a:srgbClr val="C0115B"/>
                </a:solidFill>
              </a:rPr>
              <a:t>projects</a:t>
            </a:r>
            <a:r>
              <a:rPr lang="en-GB" dirty="0">
                <a:solidFill>
                  <a:srgbClr val="C0115B"/>
                </a:solidFill>
              </a:rPr>
              <a:t>.  </a:t>
            </a:r>
          </a:p>
          <a:p>
            <a:pPr algn="ctr"/>
            <a:endParaRPr lang="en-GB" dirty="0">
              <a:solidFill>
                <a:srgbClr val="C0115B"/>
              </a:solidFill>
            </a:endParaRPr>
          </a:p>
          <a:p>
            <a:pPr algn="ctr"/>
            <a:r>
              <a:rPr lang="en-GB" dirty="0">
                <a:solidFill>
                  <a:srgbClr val="C0115B"/>
                </a:solidFill>
              </a:rPr>
              <a:t>Browse </a:t>
            </a:r>
            <a:r>
              <a:rPr lang="en-GB" b="1" dirty="0">
                <a:solidFill>
                  <a:srgbClr val="C0115B"/>
                </a:solidFill>
              </a:rPr>
              <a:t>subject areas </a:t>
            </a:r>
            <a:r>
              <a:rPr lang="en-GB" dirty="0">
                <a:solidFill>
                  <a:srgbClr val="C0115B"/>
                </a:solidFill>
              </a:rPr>
              <a:t>and find what sparks your interest.</a:t>
            </a:r>
            <a:endParaRPr lang="en-GB" b="0" i="0" dirty="0">
              <a:solidFill>
                <a:srgbClr val="C0115B"/>
              </a:solidFill>
              <a:effectLst/>
            </a:endParaRPr>
          </a:p>
        </p:txBody>
      </p:sp>
      <p:sp>
        <p:nvSpPr>
          <p:cNvPr id="7" name="TextBox 6"/>
          <p:cNvSpPr txBox="1"/>
          <p:nvPr/>
        </p:nvSpPr>
        <p:spPr>
          <a:xfrm>
            <a:off x="404166" y="4157593"/>
            <a:ext cx="11162994" cy="1569660"/>
          </a:xfrm>
          <a:prstGeom prst="rect">
            <a:avLst/>
          </a:prstGeom>
          <a:noFill/>
        </p:spPr>
        <p:txBody>
          <a:bodyPr wrap="square" rtlCol="0">
            <a:spAutoFit/>
          </a:bodyPr>
          <a:lstStyle/>
          <a:p>
            <a:pPr algn="r"/>
            <a:r>
              <a:rPr lang="en-GB" sz="2400" dirty="0">
                <a:solidFill>
                  <a:srgbClr val="C0115B"/>
                </a:solidFill>
              </a:rPr>
              <a:t>Want to understand more about </a:t>
            </a:r>
          </a:p>
          <a:p>
            <a:pPr algn="r"/>
            <a:r>
              <a:rPr lang="en-GB" sz="2400" b="1" dirty="0">
                <a:solidFill>
                  <a:srgbClr val="C0115B"/>
                </a:solidFill>
              </a:rPr>
              <a:t>Fees? Finance? Funding?</a:t>
            </a:r>
          </a:p>
          <a:p>
            <a:endParaRPr lang="en-GB" sz="1050" b="1" dirty="0"/>
          </a:p>
          <a:p>
            <a:pPr algn="ctr"/>
            <a:r>
              <a:rPr lang="en-GB" dirty="0"/>
              <a:t>Funding is available to some UAL students. This depends on the level of your course, subject area and fee status or nationality.  Tuition fees vary depending on whether you are an international or Home/EU student.</a:t>
            </a:r>
          </a:p>
        </p:txBody>
      </p:sp>
      <p:pic>
        <p:nvPicPr>
          <p:cNvPr id="8" name="Picture 7"/>
          <p:cNvPicPr>
            <a:picLocks noChangeAspect="1"/>
          </p:cNvPicPr>
          <p:nvPr/>
        </p:nvPicPr>
        <p:blipFill>
          <a:blip r:embed="rId8"/>
          <a:stretch>
            <a:fillRect/>
          </a:stretch>
        </p:blipFill>
        <p:spPr>
          <a:xfrm>
            <a:off x="488204" y="4218181"/>
            <a:ext cx="6259520" cy="724242"/>
          </a:xfrm>
          <a:prstGeom prst="rect">
            <a:avLst/>
          </a:prstGeom>
        </p:spPr>
      </p:pic>
      <p:sp>
        <p:nvSpPr>
          <p:cNvPr id="9" name="TextBox 8">
            <a:extLst>
              <a:ext uri="{FF2B5EF4-FFF2-40B4-BE49-F238E27FC236}">
                <a16:creationId xmlns:a16="http://schemas.microsoft.com/office/drawing/2014/main" id="{73940071-54A4-7643-8DD6-BCA4376AD8AD}"/>
              </a:ext>
            </a:extLst>
          </p:cNvPr>
          <p:cNvSpPr txBox="1"/>
          <p:nvPr/>
        </p:nvSpPr>
        <p:spPr>
          <a:xfrm>
            <a:off x="2140341" y="264322"/>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University of the Arts London </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pic>
        <p:nvPicPr>
          <p:cNvPr id="10" name="Picture 9"/>
          <p:cNvPicPr>
            <a:picLocks noChangeAspect="1"/>
          </p:cNvPicPr>
          <p:nvPr/>
        </p:nvPicPr>
        <p:blipFill>
          <a:blip r:embed="rId10"/>
          <a:stretch>
            <a:fillRect/>
          </a:stretch>
        </p:blipFill>
        <p:spPr>
          <a:xfrm>
            <a:off x="9872120" y="324769"/>
            <a:ext cx="1695040" cy="572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1779455"/>
      </p:ext>
    </p:extLst>
  </p:cSld>
  <p:clrMapOvr>
    <a:masterClrMapping/>
  </p:clrMapOvr>
  <mc:AlternateContent xmlns:mc="http://schemas.openxmlformats.org/markup-compatibility/2006" xmlns:p14="http://schemas.microsoft.com/office/powerpoint/2010/main">
    <mc:Choice Requires="p14">
      <p:transition spd="slow" p14:dur="2000" advTm="37238"/>
    </mc:Choice>
    <mc:Fallback xmlns="">
      <p:transition spd="slow" advTm="37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40071-54A4-7643-8DD6-BCA4376AD8AD}"/>
              </a:ext>
            </a:extLst>
          </p:cNvPr>
          <p:cNvSpPr txBox="1"/>
          <p:nvPr/>
        </p:nvSpPr>
        <p:spPr>
          <a:xfrm>
            <a:off x="2140341" y="264322"/>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Looking Ahead…EAST BANK </a:t>
            </a:r>
          </a:p>
        </p:txBody>
      </p:sp>
      <p:pic>
        <p:nvPicPr>
          <p:cNvPr id="3" name="Picture 2"/>
          <p:cNvPicPr>
            <a:picLocks noChangeAspect="1"/>
          </p:cNvPicPr>
          <p:nvPr/>
        </p:nvPicPr>
        <p:blipFill>
          <a:blip r:embed="rId4"/>
          <a:stretch>
            <a:fillRect/>
          </a:stretch>
        </p:blipFill>
        <p:spPr>
          <a:xfrm>
            <a:off x="3862387" y="1372847"/>
            <a:ext cx="7910513" cy="4197080"/>
          </a:xfrm>
          <a:prstGeom prst="rect">
            <a:avLst/>
          </a:prstGeom>
          <a:ln>
            <a:noFill/>
          </a:ln>
          <a:effectLst>
            <a:outerShdw blurRad="292100" dist="139700" dir="2700000" algn="tl" rotWithShape="0">
              <a:srgbClr val="333333">
                <a:alpha val="65000"/>
              </a:srgbClr>
            </a:outerShdw>
          </a:effectLst>
        </p:spPr>
      </p:pic>
      <p:pic>
        <p:nvPicPr>
          <p:cNvPr id="4" name="Picture 2" descr="London’s Dagenham Studios Project Back on">
            <a:extLst>
              <a:ext uri="{FF2B5EF4-FFF2-40B4-BE49-F238E27FC236}">
                <a16:creationId xmlns:a16="http://schemas.microsoft.com/office/drawing/2014/main" id="{370DD133-A6E8-CE4C-B896-324330798B8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0930345">
            <a:off x="1012780" y="3789701"/>
            <a:ext cx="3106711" cy="1423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314087" y="1233417"/>
            <a:ext cx="4504098" cy="1323439"/>
          </a:xfrm>
          <a:prstGeom prst="rect">
            <a:avLst/>
          </a:prstGeom>
          <a:noFill/>
        </p:spPr>
        <p:txBody>
          <a:bodyPr wrap="square" rtlCol="0">
            <a:spAutoFit/>
          </a:bodyPr>
          <a:lstStyle/>
          <a:p>
            <a:r>
              <a:rPr lang="en-GB" sz="2000" b="1" dirty="0"/>
              <a:t>London College of Fashion </a:t>
            </a:r>
          </a:p>
          <a:p>
            <a:r>
              <a:rPr lang="en-GB" sz="2000" dirty="0"/>
              <a:t>are moving to the </a:t>
            </a:r>
          </a:p>
          <a:p>
            <a:r>
              <a:rPr lang="en-GB" sz="2000" dirty="0"/>
              <a:t>Queen Elizabeth Olympic Park,</a:t>
            </a:r>
          </a:p>
          <a:p>
            <a:r>
              <a:rPr lang="en-GB" sz="2000" dirty="0"/>
              <a:t>East Bank</a:t>
            </a:r>
          </a:p>
        </p:txBody>
      </p:sp>
      <p:pic>
        <p:nvPicPr>
          <p:cNvPr id="6" name="Picture 5"/>
          <p:cNvPicPr>
            <a:picLocks noChangeAspect="1"/>
          </p:cNvPicPr>
          <p:nvPr/>
        </p:nvPicPr>
        <p:blipFill>
          <a:blip r:embed="rId6"/>
          <a:stretch>
            <a:fillRect/>
          </a:stretch>
        </p:blipFill>
        <p:spPr>
          <a:xfrm>
            <a:off x="8820541" y="1006160"/>
            <a:ext cx="3124200" cy="571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314087" y="2694954"/>
            <a:ext cx="3190233" cy="1015663"/>
          </a:xfrm>
          <a:prstGeom prst="rect">
            <a:avLst/>
          </a:prstGeom>
          <a:noFill/>
        </p:spPr>
        <p:txBody>
          <a:bodyPr wrap="square" rtlCol="0">
            <a:spAutoFit/>
          </a:bodyPr>
          <a:lstStyle/>
          <a:p>
            <a:r>
              <a:rPr lang="en-GB" sz="2000" b="1" dirty="0"/>
              <a:t>Click here to learn about the range of courses available to enrol onto now.</a:t>
            </a:r>
          </a:p>
        </p:txBody>
      </p:sp>
      <p:sp>
        <p:nvSpPr>
          <p:cNvPr id="8" name="Rectangle 7"/>
          <p:cNvSpPr/>
          <p:nvPr/>
        </p:nvSpPr>
        <p:spPr>
          <a:xfrm>
            <a:off x="2573629" y="5315886"/>
            <a:ext cx="1160126" cy="369332"/>
          </a:xfrm>
          <a:prstGeom prst="rect">
            <a:avLst/>
          </a:prstGeom>
        </p:spPr>
        <p:txBody>
          <a:bodyPr wrap="none">
            <a:spAutoFit/>
          </a:bodyPr>
          <a:lstStyle/>
          <a:p>
            <a:r>
              <a:rPr lang="en-GB" b="1" dirty="0">
                <a:solidFill>
                  <a:srgbClr val="C0115B"/>
                </a:solidFill>
              </a:rPr>
              <a:t>East Bank </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10" name="Picture 9"/>
          <p:cNvPicPr>
            <a:picLocks noChangeAspect="1"/>
          </p:cNvPicPr>
          <p:nvPr/>
        </p:nvPicPr>
        <p:blipFill>
          <a:blip r:embed="rId8"/>
          <a:stretch>
            <a:fillRect/>
          </a:stretch>
        </p:blipFill>
        <p:spPr>
          <a:xfrm>
            <a:off x="9872120" y="324769"/>
            <a:ext cx="1695040" cy="572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16385078"/>
      </p:ext>
    </p:extLst>
  </p:cSld>
  <p:clrMapOvr>
    <a:masterClrMapping/>
  </p:clrMapOvr>
  <mc:AlternateContent xmlns:mc="http://schemas.openxmlformats.org/markup-compatibility/2006" xmlns:p14="http://schemas.microsoft.com/office/powerpoint/2010/main">
    <mc:Choice Requires="p14">
      <p:transition spd="slow" p14:dur="2000" advTm="30056"/>
    </mc:Choice>
    <mc:Fallback xmlns="">
      <p:transition spd="slow" advTm="3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outdoor, city, traveling&#10;&#10;Description automatically generated">
            <a:hlinkClick r:id="rId4"/>
            <a:extLst>
              <a:ext uri="{FF2B5EF4-FFF2-40B4-BE49-F238E27FC236}">
                <a16:creationId xmlns:a16="http://schemas.microsoft.com/office/drawing/2014/main" id="{308B0B8E-BF74-4E99-A7B5-F816C69DBF1F}"/>
              </a:ext>
            </a:extLst>
          </p:cNvPr>
          <p:cNvPicPr>
            <a:picLocks noChangeAspect="1"/>
          </p:cNvPicPr>
          <p:nvPr/>
        </p:nvPicPr>
        <p:blipFill>
          <a:blip r:embed="rId5"/>
          <a:stretch>
            <a:fillRect/>
          </a:stretch>
        </p:blipFill>
        <p:spPr>
          <a:xfrm>
            <a:off x="2945022" y="3819339"/>
            <a:ext cx="6865142" cy="175775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ECDC028-41BF-4F3A-A929-A5D2D710464D}"/>
              </a:ext>
            </a:extLst>
          </p:cNvPr>
          <p:cNvSpPr txBox="1"/>
          <p:nvPr/>
        </p:nvSpPr>
        <p:spPr>
          <a:xfrm>
            <a:off x="5409844" y="3482106"/>
            <a:ext cx="46975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solidFill>
                  <a:srgbClr val="C0115B"/>
                </a:solidFill>
                <a:cs typeface="Calibri"/>
              </a:rPr>
              <a:t>'A natural next step in our ambitious vision'</a:t>
            </a:r>
            <a:endParaRPr lang="en-GB" dirty="0">
              <a:solidFill>
                <a:srgbClr val="C0115B"/>
              </a:solidFill>
            </a:endParaRPr>
          </a:p>
        </p:txBody>
      </p:sp>
      <p:pic>
        <p:nvPicPr>
          <p:cNvPr id="9" name="Picture 9" descr="A picture containing text, yellow&#10;&#10;Description automatically generated">
            <a:hlinkClick r:id="rId4"/>
            <a:extLst>
              <a:ext uri="{FF2B5EF4-FFF2-40B4-BE49-F238E27FC236}">
                <a16:creationId xmlns:a16="http://schemas.microsoft.com/office/drawing/2014/main" id="{D8F8E29B-A4D2-49B7-8C90-972F9B4E8C85}"/>
              </a:ext>
            </a:extLst>
          </p:cNvPr>
          <p:cNvPicPr>
            <a:picLocks noChangeAspect="1"/>
          </p:cNvPicPr>
          <p:nvPr/>
        </p:nvPicPr>
        <p:blipFill>
          <a:blip r:embed="rId6"/>
          <a:stretch>
            <a:fillRect/>
          </a:stretch>
        </p:blipFill>
        <p:spPr>
          <a:xfrm rot="20915949">
            <a:off x="439772" y="1491121"/>
            <a:ext cx="2286911" cy="2358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10" descr="A picture containing text, tableware, plate, dishware&#10;&#10;Description automatically generated">
            <a:hlinkClick r:id="rId7"/>
            <a:extLst>
              <a:ext uri="{FF2B5EF4-FFF2-40B4-BE49-F238E27FC236}">
                <a16:creationId xmlns:a16="http://schemas.microsoft.com/office/drawing/2014/main" id="{82F27F3F-0D9D-40F6-98D4-D2563436DC34}"/>
              </a:ext>
            </a:extLst>
          </p:cNvPr>
          <p:cNvPicPr>
            <a:picLocks noChangeAspect="1"/>
          </p:cNvPicPr>
          <p:nvPr/>
        </p:nvPicPr>
        <p:blipFill>
          <a:blip r:embed="rId8"/>
          <a:stretch>
            <a:fillRect/>
          </a:stretch>
        </p:blipFill>
        <p:spPr>
          <a:xfrm>
            <a:off x="2596281" y="3547959"/>
            <a:ext cx="2813563" cy="640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73940071-54A4-7643-8DD6-BCA4376AD8AD}"/>
              </a:ext>
            </a:extLst>
          </p:cNvPr>
          <p:cNvSpPr txBox="1"/>
          <p:nvPr/>
        </p:nvSpPr>
        <p:spPr>
          <a:xfrm>
            <a:off x="2140341" y="264322"/>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Looking Ahead…EAST BANK </a:t>
            </a:r>
          </a:p>
        </p:txBody>
      </p:sp>
      <p:sp>
        <p:nvSpPr>
          <p:cNvPr id="4" name="Rectangle 3"/>
          <p:cNvSpPr/>
          <p:nvPr/>
        </p:nvSpPr>
        <p:spPr>
          <a:xfrm>
            <a:off x="2915660" y="1250418"/>
            <a:ext cx="6876251" cy="2123658"/>
          </a:xfrm>
          <a:prstGeom prst="rect">
            <a:avLst/>
          </a:prstGeom>
        </p:spPr>
        <p:txBody>
          <a:bodyPr wrap="square">
            <a:spAutoFit/>
          </a:bodyPr>
          <a:lstStyle/>
          <a:p>
            <a:pPr fontAlgn="base"/>
            <a:r>
              <a:rPr lang="en-GB" b="1" dirty="0">
                <a:solidFill>
                  <a:srgbClr val="000000"/>
                </a:solidFill>
              </a:rPr>
              <a:t>EAST </a:t>
            </a:r>
            <a:r>
              <a:rPr lang="en-GB" dirty="0">
                <a:solidFill>
                  <a:srgbClr val="000000"/>
                </a:solidFill>
              </a:rPr>
              <a:t>- The new campus is integrating Experiments, Arts, Society and Technology throughout its academic development.</a:t>
            </a:r>
          </a:p>
          <a:p>
            <a:pPr fontAlgn="base"/>
            <a:endParaRPr lang="en-GB" sz="1200" b="1" dirty="0">
              <a:solidFill>
                <a:srgbClr val="000000"/>
              </a:solidFill>
            </a:endParaRPr>
          </a:p>
          <a:p>
            <a:pPr fontAlgn="base"/>
            <a:r>
              <a:rPr lang="en-GB" b="1" dirty="0">
                <a:solidFill>
                  <a:srgbClr val="000000"/>
                </a:solidFill>
              </a:rPr>
              <a:t>Eight faculties</a:t>
            </a:r>
            <a:r>
              <a:rPr lang="en-GB" dirty="0">
                <a:solidFill>
                  <a:srgbClr val="000000"/>
                </a:solidFill>
              </a:rPr>
              <a:t> – Phase 1 will bring together eight UCL faculties, with up to 4,000 students and around 260 academic staff.</a:t>
            </a:r>
          </a:p>
          <a:p>
            <a:pPr fontAlgn="base"/>
            <a:endParaRPr lang="en-GB" sz="1200" b="1" dirty="0">
              <a:solidFill>
                <a:srgbClr val="000000"/>
              </a:solidFill>
            </a:endParaRPr>
          </a:p>
          <a:p>
            <a:pPr fontAlgn="base"/>
            <a:r>
              <a:rPr lang="en-GB" b="1" dirty="0">
                <a:solidFill>
                  <a:srgbClr val="000000"/>
                </a:solidFill>
              </a:rPr>
              <a:t>Open to all</a:t>
            </a:r>
            <a:r>
              <a:rPr lang="en-GB" dirty="0">
                <a:solidFill>
                  <a:srgbClr val="000000"/>
                </a:solidFill>
              </a:rPr>
              <a:t> – The ground and first floor of our buildings are designed to welcome in visitors and the public, as well as UCL staff and students.</a:t>
            </a:r>
            <a:endParaRPr lang="en-GB" b="0" i="0" dirty="0">
              <a:solidFill>
                <a:srgbClr val="000000"/>
              </a:solidFill>
              <a:effectLst/>
            </a:endParaRPr>
          </a:p>
        </p:txBody>
      </p:sp>
      <p:sp>
        <p:nvSpPr>
          <p:cNvPr id="11" name="TextBox 10">
            <a:extLst>
              <a:ext uri="{FF2B5EF4-FFF2-40B4-BE49-F238E27FC236}">
                <a16:creationId xmlns:a16="http://schemas.microsoft.com/office/drawing/2014/main" id="{BECDC028-41BF-4F3A-A929-A5D2D710464D}"/>
              </a:ext>
            </a:extLst>
          </p:cNvPr>
          <p:cNvSpPr txBox="1"/>
          <p:nvPr/>
        </p:nvSpPr>
        <p:spPr>
          <a:xfrm>
            <a:off x="9810164" y="1473427"/>
            <a:ext cx="20392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solidFill>
                  <a:srgbClr val="C0115B"/>
                </a:solidFill>
                <a:cs typeface="Calibri"/>
              </a:rPr>
              <a:t>‘EAST BANK is a new powerhouse of culture education and innovation’</a:t>
            </a:r>
            <a:endParaRPr lang="en-GB" dirty="0">
              <a:solidFill>
                <a:srgbClr val="C0115B"/>
              </a:solidFill>
            </a:endParaRPr>
          </a:p>
        </p:txBody>
      </p:sp>
      <p:pic>
        <p:nvPicPr>
          <p:cNvPr id="8" name="Picture 7"/>
          <p:cNvPicPr>
            <a:picLocks noChangeAspect="1"/>
          </p:cNvPicPr>
          <p:nvPr/>
        </p:nvPicPr>
        <p:blipFill>
          <a:blip r:embed="rId9"/>
          <a:stretch>
            <a:fillRect/>
          </a:stretch>
        </p:blipFill>
        <p:spPr>
          <a:xfrm>
            <a:off x="9906825" y="449414"/>
            <a:ext cx="1845947" cy="56116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ECDC028-41BF-4F3A-A929-A5D2D710464D}"/>
              </a:ext>
            </a:extLst>
          </p:cNvPr>
          <p:cNvSpPr txBox="1"/>
          <p:nvPr/>
        </p:nvSpPr>
        <p:spPr>
          <a:xfrm>
            <a:off x="199957" y="4454550"/>
            <a:ext cx="259911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rgbClr val="C0115B"/>
                </a:solidFill>
                <a:cs typeface="Calibri"/>
              </a:rPr>
              <a:t>WATCH</a:t>
            </a:r>
            <a:r>
              <a:rPr lang="en-GB" dirty="0">
                <a:solidFill>
                  <a:srgbClr val="C0115B"/>
                </a:solidFill>
                <a:cs typeface="Calibri"/>
              </a:rPr>
              <a:t> –the build develop and learn more about the UCL vision</a:t>
            </a:r>
            <a:endParaRPr lang="en-GB" dirty="0">
              <a:solidFill>
                <a:srgbClr val="C0115B"/>
              </a:solidFill>
            </a:endParaRPr>
          </a:p>
        </p:txBody>
      </p:sp>
      <p:sp>
        <p:nvSpPr>
          <p:cNvPr id="13" name="Rectangle 12"/>
          <p:cNvSpPr/>
          <p:nvPr/>
        </p:nvSpPr>
        <p:spPr>
          <a:xfrm>
            <a:off x="9956110" y="2878000"/>
            <a:ext cx="2075061" cy="2862322"/>
          </a:xfrm>
          <a:prstGeom prst="rect">
            <a:avLst/>
          </a:prstGeom>
        </p:spPr>
        <p:txBody>
          <a:bodyPr wrap="square">
            <a:spAutoFit/>
          </a:bodyPr>
          <a:lstStyle/>
          <a:p>
            <a:r>
              <a:rPr lang="en-GB" dirty="0">
                <a:solidFill>
                  <a:srgbClr val="000000"/>
                </a:solidFill>
              </a:rPr>
              <a:t>Bringing together UCL academics, students</a:t>
            </a:r>
            <a:r>
              <a:rPr lang="en-GB" b="1" dirty="0">
                <a:solidFill>
                  <a:srgbClr val="000000"/>
                </a:solidFill>
              </a:rPr>
              <a:t>, local communities and industry to solve the biggest challenges </a:t>
            </a:r>
            <a:r>
              <a:rPr lang="en-GB" dirty="0">
                <a:solidFill>
                  <a:srgbClr val="000000"/>
                </a:solidFill>
              </a:rPr>
              <a:t>affecting people’s lives and the planet – today and into the future.</a:t>
            </a:r>
            <a:endParaRPr lang="en-GB" dirty="0"/>
          </a:p>
        </p:txBody>
      </p:sp>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9909575"/>
      </p:ext>
    </p:extLst>
  </p:cSld>
  <p:clrMapOvr>
    <a:masterClrMapping/>
  </p:clrMapOvr>
  <mc:AlternateContent xmlns:mc="http://schemas.openxmlformats.org/markup-compatibility/2006" xmlns:p14="http://schemas.microsoft.com/office/powerpoint/2010/main">
    <mc:Choice Requires="p14">
      <p:transition spd="slow" p14:dur="2000" advTm="49594"/>
    </mc:Choice>
    <mc:Fallback xmlns="">
      <p:transition spd="slow" advTm="49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en hand with plant">
            <a:extLst>
              <a:ext uri="{FF2B5EF4-FFF2-40B4-BE49-F238E27FC236}">
                <a16:creationId xmlns:a16="http://schemas.microsoft.com/office/drawing/2014/main" id="{58F9C624-E0FF-034C-95C4-6310D1506C78}"/>
              </a:ext>
            </a:extLst>
          </p:cNvPr>
          <p:cNvSpPr/>
          <p:nvPr/>
        </p:nvSpPr>
        <p:spPr>
          <a:xfrm>
            <a:off x="2967567" y="1044868"/>
            <a:ext cx="1041401" cy="791443"/>
          </a:xfrm>
          <a:prstGeom prst="rect">
            <a:avLst/>
          </a:prstGeom>
          <a:blipFill>
            <a:blip r:embed="rId4">
              <a:duotone>
                <a:schemeClr val="accent6">
                  <a:shade val="45000"/>
                  <a:satMod val="135000"/>
                </a:schemeClr>
                <a:prstClr val="white"/>
              </a:duotone>
              <a:extLs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wrap="none"/>
          <a:lstStyle/>
          <a:p>
            <a:endParaRPr lang="en-US" dirty="0"/>
          </a:p>
        </p:txBody>
      </p:sp>
      <p:sp>
        <p:nvSpPr>
          <p:cNvPr id="5" name="Rectangle 4" descr="Information">
            <a:extLst>
              <a:ext uri="{FF2B5EF4-FFF2-40B4-BE49-F238E27FC236}">
                <a16:creationId xmlns:a16="http://schemas.microsoft.com/office/drawing/2014/main" id="{0ECD48A9-BF49-5D4C-9261-CE4EBE5C9945}"/>
              </a:ext>
            </a:extLst>
          </p:cNvPr>
          <p:cNvSpPr>
            <a:spLocks noChangeAspect="1"/>
          </p:cNvSpPr>
          <p:nvPr/>
        </p:nvSpPr>
        <p:spPr>
          <a:xfrm>
            <a:off x="8183032" y="3488455"/>
            <a:ext cx="1041401" cy="1041401"/>
          </a:xfrm>
          <a:prstGeom prst="rect">
            <a:avLst/>
          </a:prstGeom>
          <a: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sp>
        <p:nvSpPr>
          <p:cNvPr id="6" name="Rectangle 5" descr="User">
            <a:extLst>
              <a:ext uri="{FF2B5EF4-FFF2-40B4-BE49-F238E27FC236}">
                <a16:creationId xmlns:a16="http://schemas.microsoft.com/office/drawing/2014/main" id="{86052986-AF8F-9644-9F97-4D1AB24E98DB}"/>
              </a:ext>
            </a:extLst>
          </p:cNvPr>
          <p:cNvSpPr>
            <a:spLocks noChangeAspect="1"/>
          </p:cNvSpPr>
          <p:nvPr/>
        </p:nvSpPr>
        <p:spPr>
          <a:xfrm>
            <a:off x="2879618" y="3488456"/>
            <a:ext cx="1041401" cy="1041401"/>
          </a:xfrm>
          <a:prstGeom prst="rect">
            <a:avLst/>
          </a:prstGeom>
          <a:blipFill>
            <a:blip r:embed="rId8">
              <a:duotone>
                <a:prstClr val="black"/>
                <a:schemeClr val="accent6">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pic>
        <p:nvPicPr>
          <p:cNvPr id="8" name="Graphic 7" descr="Chat">
            <a:extLst>
              <a:ext uri="{FF2B5EF4-FFF2-40B4-BE49-F238E27FC236}">
                <a16:creationId xmlns:a16="http://schemas.microsoft.com/office/drawing/2014/main" id="{0B712D39-D9AC-174E-9294-C06B3636FC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83032" y="939227"/>
            <a:ext cx="1041401" cy="1041401"/>
          </a:xfrm>
          <a:prstGeom prst="rect">
            <a:avLst/>
          </a:prstGeom>
        </p:spPr>
      </p:pic>
      <p:sp>
        <p:nvSpPr>
          <p:cNvPr id="9" name="TextBox 8">
            <a:extLst>
              <a:ext uri="{FF2B5EF4-FFF2-40B4-BE49-F238E27FC236}">
                <a16:creationId xmlns:a16="http://schemas.microsoft.com/office/drawing/2014/main" id="{38CD549C-0E97-4746-8F55-48BD154E6DD8}"/>
              </a:ext>
            </a:extLst>
          </p:cNvPr>
          <p:cNvSpPr txBox="1"/>
          <p:nvPr/>
        </p:nvSpPr>
        <p:spPr>
          <a:xfrm>
            <a:off x="2879618" y="2717077"/>
            <a:ext cx="6256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dirty="0">
                <a:solidFill>
                  <a:srgbClr val="C0115B"/>
                </a:solidFill>
                <a:cs typeface="Calibri"/>
              </a:rPr>
              <a:t>The Overview</a:t>
            </a:r>
          </a:p>
        </p:txBody>
      </p:sp>
      <p:sp>
        <p:nvSpPr>
          <p:cNvPr id="10" name="TextBox 9">
            <a:extLst>
              <a:ext uri="{FF2B5EF4-FFF2-40B4-BE49-F238E27FC236}">
                <a16:creationId xmlns:a16="http://schemas.microsoft.com/office/drawing/2014/main" id="{BB15ACBA-FB35-B247-ACF4-A9C15AAA4344}"/>
              </a:ext>
            </a:extLst>
          </p:cNvPr>
          <p:cNvSpPr txBox="1"/>
          <p:nvPr/>
        </p:nvSpPr>
        <p:spPr>
          <a:xfrm>
            <a:off x="2506610" y="1985596"/>
            <a:ext cx="17864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solidFill>
                  <a:schemeClr val="accent6"/>
                </a:solidFill>
                <a:cs typeface="Calibri"/>
              </a:rPr>
              <a:t>CREATIVITY MATTERS: WHY?</a:t>
            </a:r>
          </a:p>
        </p:txBody>
      </p:sp>
      <p:sp>
        <p:nvSpPr>
          <p:cNvPr id="12" name="TextBox 11">
            <a:extLst>
              <a:ext uri="{FF2B5EF4-FFF2-40B4-BE49-F238E27FC236}">
                <a16:creationId xmlns:a16="http://schemas.microsoft.com/office/drawing/2014/main" id="{B8679DC2-79CF-4D4E-B46C-E01FC101EF99}"/>
              </a:ext>
            </a:extLst>
          </p:cNvPr>
          <p:cNvSpPr txBox="1"/>
          <p:nvPr/>
        </p:nvSpPr>
        <p:spPr>
          <a:xfrm>
            <a:off x="7810498" y="1989272"/>
            <a:ext cx="17864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solidFill>
                  <a:schemeClr val="accent6"/>
                </a:solidFill>
                <a:cs typeface="Calibri"/>
              </a:rPr>
              <a:t>CREATIVITY AND THE WORKPLACE</a:t>
            </a:r>
          </a:p>
        </p:txBody>
      </p:sp>
      <p:sp>
        <p:nvSpPr>
          <p:cNvPr id="13" name="TextBox 12">
            <a:extLst>
              <a:ext uri="{FF2B5EF4-FFF2-40B4-BE49-F238E27FC236}">
                <a16:creationId xmlns:a16="http://schemas.microsoft.com/office/drawing/2014/main" id="{C19D73B6-9749-BB4E-BDF3-3BAB8358B1C3}"/>
              </a:ext>
            </a:extLst>
          </p:cNvPr>
          <p:cNvSpPr txBox="1"/>
          <p:nvPr/>
        </p:nvSpPr>
        <p:spPr>
          <a:xfrm>
            <a:off x="2507084" y="4529856"/>
            <a:ext cx="17864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solidFill>
                  <a:schemeClr val="accent6"/>
                </a:solidFill>
                <a:cs typeface="Calibri"/>
              </a:rPr>
              <a:t>CREATIVITY AND ME</a:t>
            </a:r>
          </a:p>
        </p:txBody>
      </p:sp>
      <p:sp>
        <p:nvSpPr>
          <p:cNvPr id="14" name="TextBox 13">
            <a:extLst>
              <a:ext uri="{FF2B5EF4-FFF2-40B4-BE49-F238E27FC236}">
                <a16:creationId xmlns:a16="http://schemas.microsoft.com/office/drawing/2014/main" id="{908B7E6F-657F-1943-9F98-173E5058BED7}"/>
              </a:ext>
            </a:extLst>
          </p:cNvPr>
          <p:cNvSpPr txBox="1"/>
          <p:nvPr/>
        </p:nvSpPr>
        <p:spPr>
          <a:xfrm>
            <a:off x="7810498" y="4549192"/>
            <a:ext cx="17864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solidFill>
                  <a:schemeClr val="accent6"/>
                </a:solidFill>
                <a:cs typeface="Calibri"/>
              </a:rPr>
              <a:t>WHAT VALUE DOES CREATIVITY HAVE?</a:t>
            </a:r>
          </a:p>
        </p:txBody>
      </p:sp>
      <p:pic>
        <p:nvPicPr>
          <p:cNvPr id="7" name="Picture 6"/>
          <p:cNvPicPr>
            <a:picLocks noChangeAspect="1"/>
          </p:cNvPicPr>
          <p:nvPr/>
        </p:nvPicPr>
        <p:blipFill>
          <a:blip r:embed="rId12"/>
          <a:stretch>
            <a:fillRect/>
          </a:stretch>
        </p:blipFill>
        <p:spPr>
          <a:xfrm>
            <a:off x="1211306" y="2366120"/>
            <a:ext cx="1221804" cy="1281894"/>
          </a:xfrm>
          <a:prstGeom prst="rect">
            <a:avLst/>
          </a:prstGeom>
        </p:spPr>
      </p:pic>
      <p:pic>
        <p:nvPicPr>
          <p:cNvPr id="11" name="Picture 10"/>
          <p:cNvPicPr>
            <a:picLocks noChangeAspect="1"/>
          </p:cNvPicPr>
          <p:nvPr/>
        </p:nvPicPr>
        <p:blipFill>
          <a:blip r:embed="rId13"/>
          <a:stretch>
            <a:fillRect/>
          </a:stretch>
        </p:blipFill>
        <p:spPr>
          <a:xfrm>
            <a:off x="10087208" y="2554621"/>
            <a:ext cx="1074211" cy="1093393"/>
          </a:xfrm>
          <a:prstGeom prst="rect">
            <a:avLst/>
          </a:prstGeom>
        </p:spPr>
      </p:pic>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0397496"/>
      </p:ext>
    </p:extLst>
  </p:cSld>
  <p:clrMapOvr>
    <a:masterClrMapping/>
  </p:clrMapOvr>
  <mc:AlternateContent xmlns:mc="http://schemas.openxmlformats.org/markup-compatibility/2006" xmlns:p14="http://schemas.microsoft.com/office/powerpoint/2010/main">
    <mc:Choice Requires="p14">
      <p:transition spd="slow" p14:dur="2000" advTm="27548"/>
    </mc:Choice>
    <mc:Fallback xmlns="">
      <p:transition spd="slow" advTm="2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8BD27E-0BEB-3443-94A2-19857A44AE6C}"/>
              </a:ext>
            </a:extLst>
          </p:cNvPr>
          <p:cNvSpPr txBox="1">
            <a:spLocks/>
          </p:cNvSpPr>
          <p:nvPr/>
        </p:nvSpPr>
        <p:spPr>
          <a:xfrm>
            <a:off x="330430" y="2486596"/>
            <a:ext cx="6504710" cy="29211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b="1" dirty="0">
                <a:solidFill>
                  <a:srgbClr val="DD3169"/>
                </a:solidFill>
                <a:latin typeface="+mn-lt"/>
              </a:rPr>
              <a:t>How could you demonstrate that you are creative?</a:t>
            </a:r>
          </a:p>
        </p:txBody>
      </p:sp>
      <p:pic>
        <p:nvPicPr>
          <p:cNvPr id="4" name="Picture 3">
            <a:extLst>
              <a:ext uri="{FF2B5EF4-FFF2-40B4-BE49-F238E27FC236}">
                <a16:creationId xmlns:a16="http://schemas.microsoft.com/office/drawing/2014/main" id="{6D84A32A-83BC-FA4C-AE3C-F76FE1F7E0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1302" y="4084438"/>
            <a:ext cx="1233124" cy="1233124"/>
          </a:xfrm>
          <a:prstGeom prst="rect">
            <a:avLst/>
          </a:prstGeom>
        </p:spPr>
      </p:pic>
      <p:pic>
        <p:nvPicPr>
          <p:cNvPr id="5" name="Picture 4" descr="Linked linkedin logo social icon - Social">
            <a:extLst>
              <a:ext uri="{FF2B5EF4-FFF2-40B4-BE49-F238E27FC236}">
                <a16:creationId xmlns:a16="http://schemas.microsoft.com/office/drawing/2014/main" id="{D641AFF3-758D-A647-AED9-AABB184A35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80452" y="1920358"/>
            <a:ext cx="2164080" cy="2164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ortfoliobox - Remote Work From Home &amp; Flexible Jobs | FlexJobs">
            <a:extLst>
              <a:ext uri="{FF2B5EF4-FFF2-40B4-BE49-F238E27FC236}">
                <a16:creationId xmlns:a16="http://schemas.microsoft.com/office/drawing/2014/main" id="{A165BEE0-7581-CD4D-B988-0B363A9D04F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83588" y="597073"/>
            <a:ext cx="2555428" cy="154603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9" name="Graphic 1" descr="Questions">
            <a:extLst>
              <a:ext uri="{FF2B5EF4-FFF2-40B4-BE49-F238E27FC236}">
                <a16:creationId xmlns:a16="http://schemas.microsoft.com/office/drawing/2014/main" id="{B04C91FA-93F4-6847-A3D2-E740AD10DE04}"/>
              </a:ext>
            </a:extLst>
          </p:cNvPr>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364596" y="2486596"/>
            <a:ext cx="2743200" cy="2933700"/>
          </a:xfrm>
          <a:prstGeom prst="rect">
            <a:avLst/>
          </a:prstGeom>
        </p:spPr>
      </p:pic>
    </p:spTree>
    <p:extLst>
      <p:ext uri="{BB962C8B-B14F-4D97-AF65-F5344CB8AC3E}">
        <p14:creationId xmlns:p14="http://schemas.microsoft.com/office/powerpoint/2010/main" val="3771091485"/>
      </p:ext>
    </p:extLst>
  </p:cSld>
  <p:clrMapOvr>
    <a:masterClrMapping/>
  </p:clrMapOvr>
  <mc:AlternateContent xmlns:mc="http://schemas.openxmlformats.org/markup-compatibility/2006" xmlns:p14="http://schemas.microsoft.com/office/powerpoint/2010/main">
    <mc:Choice Requires="p14">
      <p:transition spd="slow" p14:dur="2000" advTm="77178"/>
    </mc:Choice>
    <mc:Fallback xmlns="">
      <p:transition spd="slow" advTm="77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40071-54A4-7643-8DD6-BCA4376AD8AD}"/>
              </a:ext>
            </a:extLst>
          </p:cNvPr>
          <p:cNvSpPr txBox="1"/>
          <p:nvPr/>
        </p:nvSpPr>
        <p:spPr>
          <a:xfrm>
            <a:off x="2140341" y="264322"/>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Next Steps </a:t>
            </a:r>
          </a:p>
        </p:txBody>
      </p:sp>
      <p:sp>
        <p:nvSpPr>
          <p:cNvPr id="3" name="Rectangle 2">
            <a:extLst>
              <a:ext uri="{FF2B5EF4-FFF2-40B4-BE49-F238E27FC236}">
                <a16:creationId xmlns:a16="http://schemas.microsoft.com/office/drawing/2014/main" id="{5C359E6F-F9D7-1C47-AD21-31DF4079580F}"/>
              </a:ext>
            </a:extLst>
          </p:cNvPr>
          <p:cNvSpPr/>
          <p:nvPr/>
        </p:nvSpPr>
        <p:spPr>
          <a:xfrm>
            <a:off x="5340497" y="2230658"/>
            <a:ext cx="6604244" cy="2308324"/>
          </a:xfrm>
          <a:prstGeom prst="rect">
            <a:avLst/>
          </a:prstGeom>
        </p:spPr>
        <p:txBody>
          <a:bodyPr wrap="none">
            <a:spAutoFit/>
          </a:bodyPr>
          <a:lstStyle/>
          <a:p>
            <a:pPr marL="342900" indent="-342900">
              <a:buFont typeface="Wingdings" pitchFamily="2" charset="2"/>
              <a:buChar char="§"/>
            </a:pPr>
            <a:r>
              <a:rPr lang="en-GB" sz="2400" b="1" dirty="0">
                <a:solidFill>
                  <a:srgbClr val="DD3169"/>
                </a:solidFill>
                <a:sym typeface="Calibri"/>
              </a:rPr>
              <a:t>How can your school help?</a:t>
            </a:r>
          </a:p>
          <a:p>
            <a:pPr marL="342900" indent="-342900">
              <a:buFont typeface="Wingdings" pitchFamily="2" charset="2"/>
              <a:buChar char="§"/>
            </a:pPr>
            <a:r>
              <a:rPr lang="en-GB" sz="2400" b="1" dirty="0">
                <a:solidFill>
                  <a:srgbClr val="DD3169"/>
                </a:solidFill>
                <a:cs typeface="Calibri"/>
                <a:sym typeface="Calibri"/>
              </a:rPr>
              <a:t>What support do universities offer?</a:t>
            </a:r>
          </a:p>
          <a:p>
            <a:pPr marL="342900" indent="-342900">
              <a:buFont typeface="Wingdings" pitchFamily="2" charset="2"/>
              <a:buChar char="§"/>
            </a:pPr>
            <a:r>
              <a:rPr lang="en-GB" sz="2400" b="1" dirty="0">
                <a:solidFill>
                  <a:srgbClr val="DD3169"/>
                </a:solidFill>
                <a:cs typeface="Calibri"/>
                <a:sym typeface="Calibri"/>
              </a:rPr>
              <a:t>Which companies would you like to work for?</a:t>
            </a:r>
          </a:p>
          <a:p>
            <a:pPr marL="342900" indent="-342900">
              <a:buFont typeface="Wingdings" pitchFamily="2" charset="2"/>
              <a:buChar char="§"/>
            </a:pPr>
            <a:r>
              <a:rPr lang="en-GB" sz="2400" b="1" dirty="0">
                <a:solidFill>
                  <a:srgbClr val="DD3169"/>
                </a:solidFill>
                <a:cs typeface="Calibri"/>
                <a:sym typeface="Calibri"/>
              </a:rPr>
              <a:t>Do they run traineeships or graduate schemes? </a:t>
            </a:r>
          </a:p>
          <a:p>
            <a:pPr marL="342900" indent="-342900">
              <a:buFont typeface="Wingdings" pitchFamily="2" charset="2"/>
              <a:buChar char="§"/>
            </a:pPr>
            <a:r>
              <a:rPr lang="en-GB" sz="2400" b="1" dirty="0">
                <a:solidFill>
                  <a:srgbClr val="DD3169"/>
                </a:solidFill>
                <a:cs typeface="Calibri"/>
                <a:sym typeface="Calibri"/>
              </a:rPr>
              <a:t>What does being self-employed involve?</a:t>
            </a:r>
          </a:p>
          <a:p>
            <a:pPr marL="342900" indent="-342900">
              <a:buFont typeface="Wingdings" pitchFamily="2" charset="2"/>
              <a:buChar char="§"/>
            </a:pPr>
            <a:r>
              <a:rPr lang="en-GB" sz="2400" b="1" dirty="0">
                <a:solidFill>
                  <a:srgbClr val="DD3169"/>
                </a:solidFill>
                <a:cs typeface="Calibri"/>
                <a:sym typeface="Calibri"/>
              </a:rPr>
              <a:t>Find artists you are inspired by</a:t>
            </a:r>
          </a:p>
        </p:txBody>
      </p:sp>
      <p:grpSp>
        <p:nvGrpSpPr>
          <p:cNvPr id="4" name="Group 3">
            <a:extLst>
              <a:ext uri="{FF2B5EF4-FFF2-40B4-BE49-F238E27FC236}">
                <a16:creationId xmlns:a16="http://schemas.microsoft.com/office/drawing/2014/main" id="{A9A47C71-8793-AF44-BA02-8AA7D21DDB6D}"/>
              </a:ext>
            </a:extLst>
          </p:cNvPr>
          <p:cNvGrpSpPr/>
          <p:nvPr/>
        </p:nvGrpSpPr>
        <p:grpSpPr>
          <a:xfrm>
            <a:off x="383380" y="1174782"/>
            <a:ext cx="3743274" cy="808872"/>
            <a:chOff x="82025" y="1220849"/>
            <a:chExt cx="3743274" cy="808872"/>
          </a:xfrm>
        </p:grpSpPr>
        <p:pic>
          <p:nvPicPr>
            <p:cNvPr id="5" name="Graphic 2" descr="Internet">
              <a:extLst>
                <a:ext uri="{FF2B5EF4-FFF2-40B4-BE49-F238E27FC236}">
                  <a16:creationId xmlns:a16="http://schemas.microsoft.com/office/drawing/2014/main" id="{A7E1E84D-09B5-6D42-93B6-A51A618C03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25" y="1220849"/>
              <a:ext cx="808872" cy="808872"/>
            </a:xfrm>
            <a:prstGeom prst="rect">
              <a:avLst/>
            </a:prstGeom>
          </p:spPr>
        </p:pic>
        <p:sp>
          <p:nvSpPr>
            <p:cNvPr id="6" name="Rectangle 5">
              <a:extLst>
                <a:ext uri="{FF2B5EF4-FFF2-40B4-BE49-F238E27FC236}">
                  <a16:creationId xmlns:a16="http://schemas.microsoft.com/office/drawing/2014/main" id="{30E3547F-60EC-154E-8F17-027673D7AC6C}"/>
                </a:ext>
              </a:extLst>
            </p:cNvPr>
            <p:cNvSpPr/>
            <p:nvPr/>
          </p:nvSpPr>
          <p:spPr>
            <a:xfrm>
              <a:off x="956714" y="1271342"/>
              <a:ext cx="2868585" cy="707886"/>
            </a:xfrm>
            <a:prstGeom prst="rect">
              <a:avLst/>
            </a:prstGeom>
          </p:spPr>
          <p:txBody>
            <a:bodyPr wrap="square">
              <a:spAutoFit/>
            </a:bodyPr>
            <a:lstStyle/>
            <a:p>
              <a:r>
                <a:rPr lang="en-GB" sz="4000" b="1" dirty="0"/>
                <a:t>Research</a:t>
              </a:r>
            </a:p>
          </p:txBody>
        </p:sp>
      </p:grpSp>
      <p:grpSp>
        <p:nvGrpSpPr>
          <p:cNvPr id="10" name="Group 9">
            <a:extLst>
              <a:ext uri="{FF2B5EF4-FFF2-40B4-BE49-F238E27FC236}">
                <a16:creationId xmlns:a16="http://schemas.microsoft.com/office/drawing/2014/main" id="{01208A8D-D755-2142-9F85-240AA622B4E8}"/>
              </a:ext>
            </a:extLst>
          </p:cNvPr>
          <p:cNvGrpSpPr/>
          <p:nvPr/>
        </p:nvGrpSpPr>
        <p:grpSpPr>
          <a:xfrm>
            <a:off x="429332" y="2099472"/>
            <a:ext cx="2201354" cy="826384"/>
            <a:chOff x="457501" y="2900028"/>
            <a:chExt cx="4356617" cy="1663595"/>
          </a:xfrm>
        </p:grpSpPr>
        <p:pic>
          <p:nvPicPr>
            <p:cNvPr id="11" name="Picture 3">
              <a:hlinkClick r:id="rId7"/>
              <a:extLst>
                <a:ext uri="{FF2B5EF4-FFF2-40B4-BE49-F238E27FC236}">
                  <a16:creationId xmlns:a16="http://schemas.microsoft.com/office/drawing/2014/main" id="{87626D7A-F16E-FD49-B529-46136822626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6530" y="2900028"/>
              <a:ext cx="4347588" cy="109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8379BA65-4DB3-1148-B163-39435B3F874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7501" y="4119807"/>
              <a:ext cx="4347588" cy="44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a:extLst>
              <a:ext uri="{FF2B5EF4-FFF2-40B4-BE49-F238E27FC236}">
                <a16:creationId xmlns:a16="http://schemas.microsoft.com/office/drawing/2014/main" id="{B142FCB6-3FCD-664D-A90D-3FF68D2AD04B}"/>
              </a:ext>
            </a:extLst>
          </p:cNvPr>
          <p:cNvGrpSpPr/>
          <p:nvPr/>
        </p:nvGrpSpPr>
        <p:grpSpPr>
          <a:xfrm>
            <a:off x="2969843" y="2403481"/>
            <a:ext cx="2080701" cy="1044891"/>
            <a:chOff x="5089312" y="2004755"/>
            <a:chExt cx="3376196" cy="1667395"/>
          </a:xfrm>
        </p:grpSpPr>
        <p:pic>
          <p:nvPicPr>
            <p:cNvPr id="14" name="Picture 13">
              <a:extLst>
                <a:ext uri="{FF2B5EF4-FFF2-40B4-BE49-F238E27FC236}">
                  <a16:creationId xmlns:a16="http://schemas.microsoft.com/office/drawing/2014/main" id="{E6B69FC1-34A7-754E-AAA6-6978C6E300E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89312" y="2004755"/>
              <a:ext cx="3376196" cy="976203"/>
            </a:xfrm>
            <a:prstGeom prst="rect">
              <a:avLst/>
            </a:prstGeom>
          </p:spPr>
        </p:pic>
        <p:pic>
          <p:nvPicPr>
            <p:cNvPr id="15" name="Picture 14">
              <a:extLst>
                <a:ext uri="{FF2B5EF4-FFF2-40B4-BE49-F238E27FC236}">
                  <a16:creationId xmlns:a16="http://schemas.microsoft.com/office/drawing/2014/main" id="{5E406D3D-6A1B-A44C-8E61-7FDB5D6FD93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89312" y="3087881"/>
              <a:ext cx="3376196" cy="584269"/>
            </a:xfrm>
            <a:prstGeom prst="rect">
              <a:avLst/>
            </a:prstGeom>
          </p:spPr>
        </p:pic>
      </p:grpSp>
      <p:pic>
        <p:nvPicPr>
          <p:cNvPr id="22" name="Picture 2">
            <a:hlinkClick r:id="rId12"/>
            <a:extLst>
              <a:ext uri="{FF2B5EF4-FFF2-40B4-BE49-F238E27FC236}">
                <a16:creationId xmlns:a16="http://schemas.microsoft.com/office/drawing/2014/main" id="{D81AFF1B-7AE3-8B4A-B035-E8BACDAAE0B0}"/>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451194" y="5516398"/>
            <a:ext cx="1999718" cy="1087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a:hlinkClick r:id="rId14"/>
            <a:extLst>
              <a:ext uri="{FF2B5EF4-FFF2-40B4-BE49-F238E27FC236}">
                <a16:creationId xmlns:a16="http://schemas.microsoft.com/office/drawing/2014/main" id="{2508C5D9-EF98-394E-AF4D-2CB493A003D3}"/>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35293" y="2998409"/>
            <a:ext cx="2784869" cy="75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a:hlinkClick r:id="rId16"/>
            <a:extLst>
              <a:ext uri="{FF2B5EF4-FFF2-40B4-BE49-F238E27FC236}">
                <a16:creationId xmlns:a16="http://schemas.microsoft.com/office/drawing/2014/main" id="{C39F69B0-4B3C-B54A-9E9A-DB26389F8E21}"/>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2810837" y="4663755"/>
            <a:ext cx="2320651" cy="951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a:hlinkClick r:id="rId18"/>
            <a:extLst>
              <a:ext uri="{FF2B5EF4-FFF2-40B4-BE49-F238E27FC236}">
                <a16:creationId xmlns:a16="http://schemas.microsoft.com/office/drawing/2014/main" id="{65D58956-6E2D-634A-A468-1045DF40FAEB}"/>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95364" y="4380789"/>
            <a:ext cx="3264074" cy="64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hlinkClick r:id="rId20"/>
            <a:extLst>
              <a:ext uri="{FF2B5EF4-FFF2-40B4-BE49-F238E27FC236}">
                <a16:creationId xmlns:a16="http://schemas.microsoft.com/office/drawing/2014/main" id="{259C3789-8D0F-9744-8CFB-E41BB17F670F}"/>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3175919" y="3674561"/>
            <a:ext cx="1844977" cy="69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a:hlinkClick r:id="rId22"/>
            <a:extLst>
              <a:ext uri="{FF2B5EF4-FFF2-40B4-BE49-F238E27FC236}">
                <a16:creationId xmlns:a16="http://schemas.microsoft.com/office/drawing/2014/main" id="{0CFDA99E-44B8-D646-B771-AA87C58CDF2C}"/>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3566810" y="1378285"/>
            <a:ext cx="1483734" cy="76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a:hlinkClick r:id="rId24"/>
            <a:extLst>
              <a:ext uri="{FF2B5EF4-FFF2-40B4-BE49-F238E27FC236}">
                <a16:creationId xmlns:a16="http://schemas.microsoft.com/office/drawing/2014/main" id="{8BEF8F6C-9B4A-0B47-95B5-16847DCAC831}"/>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295364" y="3756974"/>
            <a:ext cx="2240160" cy="509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p:cNvPicPr>
            <a:picLocks noChangeAspect="1"/>
          </p:cNvPicPr>
          <p:nvPr/>
        </p:nvPicPr>
        <p:blipFill>
          <a:blip r:embed="rId26"/>
          <a:stretch>
            <a:fillRect/>
          </a:stretch>
        </p:blipFill>
        <p:spPr>
          <a:xfrm>
            <a:off x="309810" y="5193304"/>
            <a:ext cx="2501027" cy="288580"/>
          </a:xfrm>
          <a:prstGeom prst="rect">
            <a:avLst/>
          </a:prstGeom>
        </p:spPr>
      </p:pic>
      <p:pic>
        <p:nvPicPr>
          <p:cNvPr id="33" name="Audio 32">
            <a:hlinkClick r:id="" action="ppaction://media"/>
          </p:cNvPr>
          <p:cNvPicPr>
            <a:picLocks noChangeAspect="1"/>
          </p:cNvPicPr>
          <p:nvPr>
            <a:audioFile r:link="rId2"/>
            <p:extLst>
              <p:ext uri="{DAA4B4D4-6D71-4841-9C94-3DE7FCFB9230}">
                <p14:media xmlns:p14="http://schemas.microsoft.com/office/powerpoint/2010/main" r:embed="rId3">
                  <p14:trim end="20000.5668"/>
                </p14:media>
              </p:ext>
            </p:extLst>
          </p:nvPr>
        </p:nvPicPr>
        <p:blipFill>
          <a:blip r:embed="rId2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57369335"/>
      </p:ext>
    </p:extLst>
  </p:cSld>
  <p:clrMapOvr>
    <a:masterClrMapping/>
  </p:clrMapOvr>
  <mc:AlternateContent xmlns:mc="http://schemas.openxmlformats.org/markup-compatibility/2006" xmlns:p14="http://schemas.microsoft.com/office/powerpoint/2010/main">
    <mc:Choice Requires="p14">
      <p:transition spd="slow" p14:dur="2000" advTm="138571"/>
    </mc:Choice>
    <mc:Fallback xmlns="">
      <p:transition spd="slow" advTm="138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29" fill="hold" display="0">
                  <p:stCondLst>
                    <p:cond delay="indefinite"/>
                  </p:stCondLst>
                  <p:endCondLst>
                    <p:cond evt="onStopAudio" delay="0">
                      <p:tgtEl>
                        <p:sldTgt/>
                      </p:tgtEl>
                    </p:cond>
                  </p:endCondLst>
                </p:cTn>
                <p:tgtEl>
                  <p:spTgt spid="33"/>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9FC8BD-81DC-8D46-BF5F-D6EE352453C9}"/>
              </a:ext>
            </a:extLst>
          </p:cNvPr>
          <p:cNvGrpSpPr/>
          <p:nvPr/>
        </p:nvGrpSpPr>
        <p:grpSpPr>
          <a:xfrm>
            <a:off x="706126" y="2062086"/>
            <a:ext cx="3677457" cy="947430"/>
            <a:chOff x="1524680" y="1292565"/>
            <a:chExt cx="3677457" cy="947430"/>
          </a:xfrm>
        </p:grpSpPr>
        <p:pic>
          <p:nvPicPr>
            <p:cNvPr id="3" name="Graphic 2" descr="Professor">
              <a:extLst>
                <a:ext uri="{FF2B5EF4-FFF2-40B4-BE49-F238E27FC236}">
                  <a16:creationId xmlns:a16="http://schemas.microsoft.com/office/drawing/2014/main" id="{7ED88E79-BEA4-CA41-A86F-F88A6F989E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4680" y="1292565"/>
              <a:ext cx="808872" cy="808872"/>
            </a:xfrm>
            <a:prstGeom prst="rect">
              <a:avLst/>
            </a:prstGeom>
          </p:spPr>
        </p:pic>
        <p:sp>
          <p:nvSpPr>
            <p:cNvPr id="4" name="Rectangle 3">
              <a:extLst>
                <a:ext uri="{FF2B5EF4-FFF2-40B4-BE49-F238E27FC236}">
                  <a16:creationId xmlns:a16="http://schemas.microsoft.com/office/drawing/2014/main" id="{8A0D8C77-877A-4649-94A8-328C3689D760}"/>
                </a:ext>
              </a:extLst>
            </p:cNvPr>
            <p:cNvSpPr/>
            <p:nvPr/>
          </p:nvSpPr>
          <p:spPr>
            <a:xfrm>
              <a:off x="2333552" y="1532109"/>
              <a:ext cx="2868585" cy="707886"/>
            </a:xfrm>
            <a:prstGeom prst="rect">
              <a:avLst/>
            </a:prstGeom>
          </p:spPr>
          <p:txBody>
            <a:bodyPr wrap="square">
              <a:spAutoFit/>
            </a:bodyPr>
            <a:lstStyle/>
            <a:p>
              <a:r>
                <a:rPr lang="en-GB" sz="4000" b="1" dirty="0"/>
                <a:t>Mentor</a:t>
              </a:r>
              <a:endParaRPr lang="en-GB" b="1" dirty="0"/>
            </a:p>
          </p:txBody>
        </p:sp>
      </p:grpSp>
      <p:sp>
        <p:nvSpPr>
          <p:cNvPr id="5" name="Rectangle 4">
            <a:extLst>
              <a:ext uri="{FF2B5EF4-FFF2-40B4-BE49-F238E27FC236}">
                <a16:creationId xmlns:a16="http://schemas.microsoft.com/office/drawing/2014/main" id="{BAD5420C-87A1-2F44-93EA-03EEE69B9BE5}"/>
              </a:ext>
            </a:extLst>
          </p:cNvPr>
          <p:cNvSpPr/>
          <p:nvPr/>
        </p:nvSpPr>
        <p:spPr>
          <a:xfrm>
            <a:off x="560898" y="3200164"/>
            <a:ext cx="9993890" cy="2031325"/>
          </a:xfrm>
          <a:prstGeom prst="rect">
            <a:avLst/>
          </a:prstGeom>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Seek out someone who has had the professional success you would like to have*.</a:t>
            </a:r>
          </a:p>
          <a:p>
            <a:r>
              <a:rPr lang="en-GB"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Ask them questions about the decisions that have made. </a:t>
            </a:r>
          </a:p>
          <a:p>
            <a:pPr marL="342900" lvl="0" indent="-3429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Ask them for advice on making the right subject choices. </a:t>
            </a:r>
          </a:p>
          <a:p>
            <a:pPr marL="342900" lvl="0" indent="-342900">
              <a:buFont typeface="Wingdings" pitchFamily="2" charset="2"/>
              <a:buChar char=""/>
            </a:pPr>
            <a:r>
              <a:rPr lang="en-GB" dirty="0">
                <a:latin typeface="Calibri" panose="020F0502020204030204" pitchFamily="34" charset="0"/>
                <a:ea typeface="Calibri" panose="020F0502020204030204" pitchFamily="34" charset="0"/>
                <a:cs typeface="Times New Roman" panose="02020603050405020304" pitchFamily="18" charset="0"/>
              </a:rPr>
              <a:t>Utilise professional organisations, such as GEM.org.uk or networking sites such as LinkedIn.  </a:t>
            </a:r>
          </a:p>
          <a:p>
            <a:pPr lvl="0"/>
            <a:endParaRPr lang="en-GB" dirty="0">
              <a:latin typeface="Calibri" panose="020F0502020204030204" pitchFamily="34" charset="0"/>
              <a:ea typeface="Calibri" panose="020F0502020204030204" pitchFamily="34" charset="0"/>
              <a:cs typeface="Times New Roman" panose="02020603050405020304" pitchFamily="18" charset="0"/>
            </a:endParaRPr>
          </a:p>
          <a:p>
            <a:pPr lvl="0"/>
            <a:r>
              <a:rPr lang="en-GB" b="1" dirty="0">
                <a:latin typeface="Calibri" panose="020F0502020204030204" pitchFamily="34" charset="0"/>
                <a:ea typeface="Calibri" panose="020F0502020204030204" pitchFamily="34" charset="0"/>
                <a:cs typeface="Times New Roman" panose="02020603050405020304" pitchFamily="18" charset="0"/>
              </a:rPr>
              <a:t>* Ask for advice and support from your school / college before approaching a potential mentor. </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599406" y="1612471"/>
            <a:ext cx="5955382" cy="9233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b="1" dirty="0">
                <a:solidFill>
                  <a:srgbClr val="DD3169"/>
                </a:solidFill>
              </a:rPr>
              <a:t>The opportunities available to you as Londoners and residents of Waltham Forest exceed those of young people in other parts of the country- make the most of them!</a:t>
            </a:r>
          </a:p>
        </p:txBody>
      </p:sp>
      <p:sp>
        <p:nvSpPr>
          <p:cNvPr id="7" name="TextBox 6">
            <a:extLst>
              <a:ext uri="{FF2B5EF4-FFF2-40B4-BE49-F238E27FC236}">
                <a16:creationId xmlns:a16="http://schemas.microsoft.com/office/drawing/2014/main" id="{73940071-54A4-7643-8DD6-BCA4376AD8AD}"/>
              </a:ext>
            </a:extLst>
          </p:cNvPr>
          <p:cNvSpPr txBox="1"/>
          <p:nvPr/>
        </p:nvSpPr>
        <p:spPr>
          <a:xfrm>
            <a:off x="2140341" y="264322"/>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Next Steps </a:t>
            </a: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3">
                  <p14:trim end="5611.0884"/>
                </p14:media>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71897696"/>
      </p:ext>
    </p:extLst>
  </p:cSld>
  <p:clrMapOvr>
    <a:masterClrMapping/>
  </p:clrMapOvr>
  <mc:AlternateContent xmlns:mc="http://schemas.openxmlformats.org/markup-compatibility/2006" xmlns:p14="http://schemas.microsoft.com/office/powerpoint/2010/main">
    <mc:Choice Requires="p14">
      <p:transition spd="slow" p14:dur="2000" advTm="86565"/>
    </mc:Choice>
    <mc:Fallback xmlns="">
      <p:transition spd="slow" advTm="8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Online Network">
            <a:extLst>
              <a:ext uri="{FF2B5EF4-FFF2-40B4-BE49-F238E27FC236}">
                <a16:creationId xmlns:a16="http://schemas.microsoft.com/office/drawing/2014/main" id="{88E2CDAE-885C-5E48-89DA-EEB84E109BF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07465" y="1588321"/>
            <a:ext cx="3365250" cy="336525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3" name="TextBox 12">
            <a:extLst>
              <a:ext uri="{FF2B5EF4-FFF2-40B4-BE49-F238E27FC236}">
                <a16:creationId xmlns:a16="http://schemas.microsoft.com/office/drawing/2014/main" id="{73940071-54A4-7643-8DD6-BCA4376AD8AD}"/>
              </a:ext>
            </a:extLst>
          </p:cNvPr>
          <p:cNvSpPr txBox="1"/>
          <p:nvPr/>
        </p:nvSpPr>
        <p:spPr>
          <a:xfrm>
            <a:off x="762065" y="3168985"/>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cs typeface="Calibri"/>
              </a:rPr>
              <a:t>Create Your Path…  </a:t>
            </a:r>
          </a:p>
        </p:txBody>
      </p:sp>
      <p:sp>
        <p:nvSpPr>
          <p:cNvPr id="16" name="TextBox 15">
            <a:extLst>
              <a:ext uri="{FF2B5EF4-FFF2-40B4-BE49-F238E27FC236}">
                <a16:creationId xmlns:a16="http://schemas.microsoft.com/office/drawing/2014/main" id="{4BFCED86-F2C9-E64B-B7AA-A09384E273E4}"/>
              </a:ext>
            </a:extLst>
          </p:cNvPr>
          <p:cNvSpPr txBox="1"/>
          <p:nvPr/>
        </p:nvSpPr>
        <p:spPr>
          <a:xfrm>
            <a:off x="-145384" y="192559"/>
            <a:ext cx="98044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b="1" dirty="0">
                <a:solidFill>
                  <a:srgbClr val="C0115B"/>
                </a:solidFill>
                <a:cs typeface="Calibri"/>
              </a:rPr>
              <a:t>Creativity Matters</a:t>
            </a:r>
          </a:p>
        </p:txBody>
      </p:sp>
      <p:pic>
        <p:nvPicPr>
          <p:cNvPr id="7" name="Graphic 1" descr="Questions">
            <a:extLst>
              <a:ext uri="{FF2B5EF4-FFF2-40B4-BE49-F238E27FC236}">
                <a16:creationId xmlns:a16="http://schemas.microsoft.com/office/drawing/2014/main" id="{B04C91FA-93F4-6847-A3D2-E740AD10DE04}"/>
              </a:ext>
            </a:extLst>
          </p:cNvPr>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37771" y="1588321"/>
            <a:ext cx="3042459" cy="3365250"/>
          </a:xfrm>
          <a:prstGeom prst="rect">
            <a:avLst/>
          </a:prstGeom>
        </p:spPr>
      </p:pic>
    </p:spTree>
    <p:extLst>
      <p:ext uri="{BB962C8B-B14F-4D97-AF65-F5344CB8AC3E}">
        <p14:creationId xmlns:p14="http://schemas.microsoft.com/office/powerpoint/2010/main" val="2924292571"/>
      </p:ext>
    </p:extLst>
  </p:cSld>
  <p:clrMapOvr>
    <a:masterClrMapping/>
  </p:clrMapOvr>
  <mc:AlternateContent xmlns:mc="http://schemas.openxmlformats.org/markup-compatibility/2006" xmlns:p14="http://schemas.microsoft.com/office/powerpoint/2010/main">
    <mc:Choice Requires="p14">
      <p:transition spd="slow" p14:dur="2000" advTm="44040"/>
    </mc:Choice>
    <mc:Fallback xmlns="">
      <p:transition spd="slow" advTm="44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40071-54A4-7643-8DD6-BCA4376AD8AD}"/>
              </a:ext>
            </a:extLst>
          </p:cNvPr>
          <p:cNvSpPr txBox="1"/>
          <p:nvPr/>
        </p:nvSpPr>
        <p:spPr>
          <a:xfrm>
            <a:off x="5104097" y="337565"/>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Re-Cap </a:t>
            </a:r>
          </a:p>
        </p:txBody>
      </p:sp>
      <p:sp>
        <p:nvSpPr>
          <p:cNvPr id="3" name="Rectangle 2" descr="Open hand with plant">
            <a:extLst>
              <a:ext uri="{FF2B5EF4-FFF2-40B4-BE49-F238E27FC236}">
                <a16:creationId xmlns:a16="http://schemas.microsoft.com/office/drawing/2014/main" id="{58F9C624-E0FF-034C-95C4-6310D1506C78}"/>
              </a:ext>
            </a:extLst>
          </p:cNvPr>
          <p:cNvSpPr/>
          <p:nvPr/>
        </p:nvSpPr>
        <p:spPr>
          <a:xfrm>
            <a:off x="2983196" y="358275"/>
            <a:ext cx="1041401" cy="791443"/>
          </a:xfrm>
          <a:prstGeom prst="rect">
            <a:avLst/>
          </a:prstGeom>
          <a:blipFill>
            <a:blip r:embed="rId4">
              <a:duotone>
                <a:schemeClr val="accent6">
                  <a:shade val="45000"/>
                  <a:satMod val="135000"/>
                </a:schemeClr>
                <a:prstClr val="white"/>
              </a:duotone>
              <a:extLs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wrap="none"/>
          <a:lstStyle/>
          <a:p>
            <a:endParaRPr lang="en-US" dirty="0"/>
          </a:p>
        </p:txBody>
      </p:sp>
      <p:sp>
        <p:nvSpPr>
          <p:cNvPr id="5" name="TextBox 4">
            <a:extLst>
              <a:ext uri="{FF2B5EF4-FFF2-40B4-BE49-F238E27FC236}">
                <a16:creationId xmlns:a16="http://schemas.microsoft.com/office/drawing/2014/main" id="{BB15ACBA-FB35-B247-ACF4-A9C15AAA4344}"/>
              </a:ext>
            </a:extLst>
          </p:cNvPr>
          <p:cNvSpPr txBox="1"/>
          <p:nvPr/>
        </p:nvSpPr>
        <p:spPr>
          <a:xfrm>
            <a:off x="2522239" y="1299003"/>
            <a:ext cx="17864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solidFill>
                  <a:schemeClr val="accent6"/>
                </a:solidFill>
                <a:cs typeface="Calibri"/>
              </a:rPr>
              <a:t>CREATIVITY MATTERS: WHY?</a:t>
            </a:r>
          </a:p>
        </p:txBody>
      </p:sp>
      <p:sp>
        <p:nvSpPr>
          <p:cNvPr id="7" name="Rectangle 6" descr="User">
            <a:extLst>
              <a:ext uri="{FF2B5EF4-FFF2-40B4-BE49-F238E27FC236}">
                <a16:creationId xmlns:a16="http://schemas.microsoft.com/office/drawing/2014/main" id="{86052986-AF8F-9644-9F97-4D1AB24E98DB}"/>
              </a:ext>
            </a:extLst>
          </p:cNvPr>
          <p:cNvSpPr>
            <a:spLocks noChangeAspect="1"/>
          </p:cNvSpPr>
          <p:nvPr/>
        </p:nvSpPr>
        <p:spPr>
          <a:xfrm>
            <a:off x="8592364" y="304423"/>
            <a:ext cx="1041401" cy="1041401"/>
          </a:xfrm>
          <a:prstGeom prst="rect">
            <a:avLst/>
          </a:prstGeom>
          <a:blipFill>
            <a:blip r:embed="rId6">
              <a:duotone>
                <a:prstClr val="black"/>
                <a:schemeClr val="accent6">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sp>
        <p:nvSpPr>
          <p:cNvPr id="8" name="TextBox 7">
            <a:extLst>
              <a:ext uri="{FF2B5EF4-FFF2-40B4-BE49-F238E27FC236}">
                <a16:creationId xmlns:a16="http://schemas.microsoft.com/office/drawing/2014/main" id="{C19D73B6-9749-BB4E-BDF3-3BAB8358B1C3}"/>
              </a:ext>
            </a:extLst>
          </p:cNvPr>
          <p:cNvSpPr txBox="1"/>
          <p:nvPr/>
        </p:nvSpPr>
        <p:spPr>
          <a:xfrm>
            <a:off x="8219830" y="1345823"/>
            <a:ext cx="17864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solidFill>
                  <a:schemeClr val="accent6"/>
                </a:solidFill>
                <a:cs typeface="Calibri"/>
              </a:rPr>
              <a:t>CREATIVITY AND ME</a:t>
            </a:r>
          </a:p>
        </p:txBody>
      </p:sp>
      <p:sp>
        <p:nvSpPr>
          <p:cNvPr id="9" name="Cloud 8">
            <a:extLst>
              <a:ext uri="{FF2B5EF4-FFF2-40B4-BE49-F238E27FC236}">
                <a16:creationId xmlns:a16="http://schemas.microsoft.com/office/drawing/2014/main" id="{0AD2217B-2474-BD41-8F2A-8CAC60E2319C}"/>
              </a:ext>
            </a:extLst>
          </p:cNvPr>
          <p:cNvSpPr/>
          <p:nvPr/>
        </p:nvSpPr>
        <p:spPr>
          <a:xfrm>
            <a:off x="124688" y="3309550"/>
            <a:ext cx="3771900" cy="2263780"/>
          </a:xfrm>
          <a:prstGeom prst="cloud">
            <a:avLst/>
          </a:prstGeom>
          <a:solidFill>
            <a:schemeClr val="accent6">
              <a:lumMod val="60000"/>
              <a:lumOff val="40000"/>
            </a:schemeClr>
          </a:solidFill>
          <a:ln w="38100">
            <a:solidFill>
              <a:srgbClr val="C0115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”Creativity is the act of turning new and imaginative ideas into reality”</a:t>
            </a:r>
          </a:p>
          <a:p>
            <a:pPr algn="r"/>
            <a:r>
              <a:rPr lang="en-GB" dirty="0">
                <a:solidFill>
                  <a:schemeClr val="tx1"/>
                </a:solidFill>
              </a:rPr>
              <a:t>Creativityatwork.com</a:t>
            </a:r>
          </a:p>
        </p:txBody>
      </p:sp>
      <p:sp>
        <p:nvSpPr>
          <p:cNvPr id="10" name="Rectangle 9"/>
          <p:cNvSpPr/>
          <p:nvPr/>
        </p:nvSpPr>
        <p:spPr>
          <a:xfrm>
            <a:off x="258147" y="2153006"/>
            <a:ext cx="2716023" cy="923330"/>
          </a:xfrm>
          <a:prstGeom prst="rect">
            <a:avLst/>
          </a:prstGeom>
        </p:spPr>
        <p:txBody>
          <a:bodyPr wrap="square">
            <a:spAutoFit/>
          </a:bodyPr>
          <a:lstStyle/>
          <a:p>
            <a:pPr algn="ctr"/>
            <a:r>
              <a:rPr lang="en-GB" b="1" dirty="0">
                <a:solidFill>
                  <a:srgbClr val="DD3169"/>
                </a:solidFill>
              </a:rPr>
              <a:t>ONE OF THE </a:t>
            </a:r>
            <a:r>
              <a:rPr lang="en-GB" b="1" dirty="0">
                <a:solidFill>
                  <a:schemeClr val="tx1">
                    <a:lumMod val="75000"/>
                    <a:lumOff val="25000"/>
                  </a:schemeClr>
                </a:solidFill>
              </a:rPr>
              <a:t>TOP 3 MOST</a:t>
            </a:r>
            <a:r>
              <a:rPr lang="en-GB" b="1" dirty="0">
                <a:solidFill>
                  <a:srgbClr val="DD3169"/>
                </a:solidFill>
              </a:rPr>
              <a:t> </a:t>
            </a:r>
            <a:r>
              <a:rPr lang="en-GB" b="1" dirty="0">
                <a:solidFill>
                  <a:schemeClr val="tx1">
                    <a:lumMod val="75000"/>
                    <a:lumOff val="25000"/>
                  </a:schemeClr>
                </a:solidFill>
              </a:rPr>
              <a:t>DESIRABLE SKILL</a:t>
            </a:r>
            <a:r>
              <a:rPr lang="en-GB" b="1" dirty="0"/>
              <a:t>S</a:t>
            </a:r>
            <a:r>
              <a:rPr lang="en-GB" b="1" dirty="0">
                <a:solidFill>
                  <a:srgbClr val="DD3169"/>
                </a:solidFill>
              </a:rPr>
              <a:t> </a:t>
            </a:r>
            <a:r>
              <a:rPr lang="en-GB" b="1" dirty="0">
                <a:solidFill>
                  <a:srgbClr val="C0115B"/>
                </a:solidFill>
              </a:rPr>
              <a:t>FOR FUTURE JOBS</a:t>
            </a:r>
          </a:p>
        </p:txBody>
      </p:sp>
      <p:sp>
        <p:nvSpPr>
          <p:cNvPr id="11" name="Rectangle 10"/>
          <p:cNvSpPr/>
          <p:nvPr/>
        </p:nvSpPr>
        <p:spPr>
          <a:xfrm>
            <a:off x="3934814" y="3928898"/>
            <a:ext cx="1856644" cy="1477328"/>
          </a:xfrm>
          <a:prstGeom prst="rect">
            <a:avLst/>
          </a:prstGeom>
        </p:spPr>
        <p:txBody>
          <a:bodyPr wrap="square">
            <a:spAutoFit/>
          </a:bodyPr>
          <a:lstStyle/>
          <a:p>
            <a:pPr algn="r"/>
            <a:r>
              <a:rPr lang="en-GB" dirty="0">
                <a:solidFill>
                  <a:schemeClr val="tx1">
                    <a:lumMod val="85000"/>
                    <a:lumOff val="15000"/>
                  </a:schemeClr>
                </a:solidFill>
              </a:rPr>
              <a:t>Digital and Creative have been the </a:t>
            </a:r>
            <a:r>
              <a:rPr lang="en-GB" b="1" dirty="0">
                <a:solidFill>
                  <a:schemeClr val="tx1">
                    <a:lumMod val="85000"/>
                    <a:lumOff val="15000"/>
                  </a:schemeClr>
                </a:solidFill>
              </a:rPr>
              <a:t>fastest </a:t>
            </a:r>
            <a:r>
              <a:rPr lang="en-GB" b="1" dirty="0">
                <a:solidFill>
                  <a:srgbClr val="C0115B"/>
                </a:solidFill>
              </a:rPr>
              <a:t>growing sector in Waltham Forest </a:t>
            </a:r>
            <a:endParaRPr lang="en-GB" dirty="0">
              <a:solidFill>
                <a:srgbClr val="C0115B"/>
              </a:solidFill>
            </a:endParaRPr>
          </a:p>
        </p:txBody>
      </p:sp>
      <p:pic>
        <p:nvPicPr>
          <p:cNvPr id="12" name="Picture 2">
            <a:extLst>
              <a:ext uri="{FF2B5EF4-FFF2-40B4-BE49-F238E27FC236}">
                <a16:creationId xmlns:a16="http://schemas.microsoft.com/office/drawing/2014/main" id="{B3173590-C24A-6E4E-ABE2-057F13624098}"/>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374325" y="4207796"/>
            <a:ext cx="2440964" cy="1118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ectangle 13"/>
          <p:cNvSpPr/>
          <p:nvPr/>
        </p:nvSpPr>
        <p:spPr>
          <a:xfrm>
            <a:off x="6852689" y="2172946"/>
            <a:ext cx="3024530" cy="1231106"/>
          </a:xfrm>
          <a:prstGeom prst="rect">
            <a:avLst/>
          </a:prstGeom>
        </p:spPr>
        <p:txBody>
          <a:bodyPr wrap="square">
            <a:spAutoFit/>
          </a:bodyPr>
          <a:lstStyle/>
          <a:p>
            <a:pPr algn="r"/>
            <a:r>
              <a:rPr lang="en-GB" b="1" dirty="0">
                <a:solidFill>
                  <a:schemeClr val="tx1">
                    <a:lumMod val="85000"/>
                    <a:lumOff val="15000"/>
                  </a:schemeClr>
                </a:solidFill>
              </a:rPr>
              <a:t>SECTOR and INDUSTRY INVESTMENT AND FUNDING</a:t>
            </a:r>
          </a:p>
          <a:p>
            <a:pPr algn="r"/>
            <a:endParaRPr lang="en-GB" b="1" dirty="0">
              <a:solidFill>
                <a:srgbClr val="C0115B"/>
              </a:solidFill>
            </a:endParaRPr>
          </a:p>
          <a:p>
            <a:pPr algn="r"/>
            <a:r>
              <a:rPr lang="en-GB" sz="2000" b="1" dirty="0">
                <a:solidFill>
                  <a:srgbClr val="C0115B"/>
                </a:solidFill>
              </a:rPr>
              <a:t>Growth – Choice- Talent</a:t>
            </a:r>
          </a:p>
        </p:txBody>
      </p:sp>
      <p:pic>
        <p:nvPicPr>
          <p:cNvPr id="15" name="Picture 2" descr="London’s Dagenham Studios Project Back on">
            <a:extLst>
              <a:ext uri="{FF2B5EF4-FFF2-40B4-BE49-F238E27FC236}">
                <a16:creationId xmlns:a16="http://schemas.microsoft.com/office/drawing/2014/main" id="{370DD133-A6E8-CE4C-B896-324330798B80}"/>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418431" y="5340891"/>
            <a:ext cx="2018742" cy="9250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p:cNvPicPr>
            <a:picLocks noChangeAspect="1"/>
          </p:cNvPicPr>
          <p:nvPr/>
        </p:nvPicPr>
        <p:blipFill>
          <a:blip r:embed="rId10"/>
          <a:stretch>
            <a:fillRect/>
          </a:stretch>
        </p:blipFill>
        <p:spPr>
          <a:xfrm>
            <a:off x="4039203" y="2272864"/>
            <a:ext cx="1752255" cy="1364172"/>
          </a:xfrm>
          <a:prstGeom prst="rect">
            <a:avLst/>
          </a:prstGeom>
          <a:ln>
            <a:solidFill>
              <a:schemeClr val="accent6"/>
            </a:solidFill>
          </a:ln>
        </p:spPr>
      </p:pic>
      <p:pic>
        <p:nvPicPr>
          <p:cNvPr id="17" name="Picture 16"/>
          <p:cNvPicPr>
            <a:picLocks noChangeAspect="1"/>
          </p:cNvPicPr>
          <p:nvPr/>
        </p:nvPicPr>
        <p:blipFill>
          <a:blip r:embed="rId11"/>
          <a:stretch>
            <a:fillRect/>
          </a:stretch>
        </p:blipFill>
        <p:spPr>
          <a:xfrm>
            <a:off x="9877219" y="1196539"/>
            <a:ext cx="1952625" cy="2152650"/>
          </a:xfrm>
          <a:prstGeom prst="rect">
            <a:avLst/>
          </a:prstGeom>
        </p:spPr>
      </p:pic>
      <p:sp>
        <p:nvSpPr>
          <p:cNvPr id="18" name="Rectangle 17"/>
          <p:cNvSpPr/>
          <p:nvPr/>
        </p:nvSpPr>
        <p:spPr>
          <a:xfrm>
            <a:off x="6944458" y="3675822"/>
            <a:ext cx="3909073" cy="1477328"/>
          </a:xfrm>
          <a:prstGeom prst="rect">
            <a:avLst/>
          </a:prstGeom>
        </p:spPr>
        <p:txBody>
          <a:bodyPr wrap="square">
            <a:spAutoFit/>
          </a:bodyPr>
          <a:lstStyle/>
          <a:p>
            <a:r>
              <a:rPr lang="en-GB" b="1" dirty="0">
                <a:solidFill>
                  <a:schemeClr val="tx1">
                    <a:lumMod val="85000"/>
                    <a:lumOff val="15000"/>
                  </a:schemeClr>
                </a:solidFill>
              </a:rPr>
              <a:t>FUTURE LEARING OPPORTUNITIES AND JOBS</a:t>
            </a:r>
          </a:p>
          <a:p>
            <a:endParaRPr lang="en-GB" b="1" dirty="0">
              <a:solidFill>
                <a:srgbClr val="C0115B"/>
              </a:solidFill>
            </a:endParaRPr>
          </a:p>
          <a:p>
            <a:r>
              <a:rPr lang="en-GB" b="1" dirty="0">
                <a:solidFill>
                  <a:srgbClr val="C0115B"/>
                </a:solidFill>
              </a:rPr>
              <a:t>East Bank </a:t>
            </a:r>
          </a:p>
          <a:p>
            <a:r>
              <a:rPr lang="en-GB" b="1" dirty="0">
                <a:solidFill>
                  <a:srgbClr val="C0115B"/>
                </a:solidFill>
              </a:rPr>
              <a:t>Dagenham Studios</a:t>
            </a:r>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3082266"/>
      </p:ext>
    </p:extLst>
  </p:cSld>
  <p:clrMapOvr>
    <a:masterClrMapping/>
  </p:clrMapOvr>
  <mc:AlternateContent xmlns:mc="http://schemas.openxmlformats.org/markup-compatibility/2006" xmlns:p14="http://schemas.microsoft.com/office/powerpoint/2010/main">
    <mc:Choice Requires="p14">
      <p:transition spd="slow" p14:dur="2000" advTm="74941"/>
    </mc:Choice>
    <mc:Fallback xmlns="">
      <p:transition spd="slow" advTm="74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40071-54A4-7643-8DD6-BCA4376AD8AD}"/>
              </a:ext>
            </a:extLst>
          </p:cNvPr>
          <p:cNvSpPr txBox="1"/>
          <p:nvPr/>
        </p:nvSpPr>
        <p:spPr>
          <a:xfrm>
            <a:off x="2269066" y="238529"/>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Today’s Session </a:t>
            </a:r>
          </a:p>
        </p:txBody>
      </p:sp>
      <p:sp>
        <p:nvSpPr>
          <p:cNvPr id="3" name="TextBox 2">
            <a:extLst>
              <a:ext uri="{FF2B5EF4-FFF2-40B4-BE49-F238E27FC236}">
                <a16:creationId xmlns:a16="http://schemas.microsoft.com/office/drawing/2014/main" id="{C9E6BE36-0791-CE49-8B15-69F59517E233}"/>
              </a:ext>
            </a:extLst>
          </p:cNvPr>
          <p:cNvSpPr txBox="1"/>
          <p:nvPr/>
        </p:nvSpPr>
        <p:spPr>
          <a:xfrm>
            <a:off x="2191927" y="1804455"/>
            <a:ext cx="6858000" cy="1569660"/>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accent6"/>
                </a:solidFill>
              </a:rPr>
              <a:t>Local Success Stories: People, Business, Location</a:t>
            </a:r>
          </a:p>
          <a:p>
            <a:pPr marL="285750" indent="-285750">
              <a:buFont typeface="Arial" panose="020B0604020202020204" pitchFamily="34" charset="0"/>
              <a:buChar char="•"/>
            </a:pPr>
            <a:r>
              <a:rPr lang="en-GB" sz="2400" b="1" dirty="0">
                <a:solidFill>
                  <a:schemeClr val="accent6"/>
                </a:solidFill>
              </a:rPr>
              <a:t>Education Routes</a:t>
            </a:r>
          </a:p>
          <a:p>
            <a:pPr marL="285750" indent="-285750">
              <a:buFont typeface="Arial" panose="020B0604020202020204" pitchFamily="34" charset="0"/>
              <a:buChar char="•"/>
            </a:pPr>
            <a:r>
              <a:rPr lang="en-GB" sz="2400" b="1" dirty="0">
                <a:solidFill>
                  <a:schemeClr val="accent6"/>
                </a:solidFill>
              </a:rPr>
              <a:t>Professional Pathways</a:t>
            </a:r>
          </a:p>
          <a:p>
            <a:pPr marL="285750" indent="-285750">
              <a:buFont typeface="Arial" panose="020B0604020202020204" pitchFamily="34" charset="0"/>
              <a:buChar char="•"/>
            </a:pPr>
            <a:r>
              <a:rPr lang="en-GB" sz="2400" b="1" dirty="0">
                <a:solidFill>
                  <a:schemeClr val="accent6"/>
                </a:solidFill>
              </a:rPr>
              <a:t>Steps you can take to create a creative pathway</a:t>
            </a:r>
          </a:p>
        </p:txBody>
      </p:sp>
      <p:pic>
        <p:nvPicPr>
          <p:cNvPr id="4" name="Picture 2" descr="AMF.COOL - All Music Fests">
            <a:extLst>
              <a:ext uri="{FF2B5EF4-FFF2-40B4-BE49-F238E27FC236}">
                <a16:creationId xmlns:a16="http://schemas.microsoft.com/office/drawing/2014/main" id="{C9897DE9-5CED-BB43-BBC2-27B18796E12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36249" y="1035937"/>
            <a:ext cx="1805515" cy="2708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10" descr="Why Jonathan Ive Is Leaving Apple - YouTube">
            <a:extLst>
              <a:ext uri="{FF2B5EF4-FFF2-40B4-BE49-F238E27FC236}">
                <a16:creationId xmlns:a16="http://schemas.microsoft.com/office/drawing/2014/main" id="{FFB6C633-6518-8A4F-A169-1B67D8E01DC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79627" y="3851017"/>
            <a:ext cx="2455470" cy="13812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10A270E-415F-3F48-BC11-5781BB2074F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0124595">
            <a:off x="298354" y="1353622"/>
            <a:ext cx="1562234" cy="1562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4">
            <a:hlinkClick r:id="rId9"/>
            <a:extLst>
              <a:ext uri="{FF2B5EF4-FFF2-40B4-BE49-F238E27FC236}">
                <a16:creationId xmlns:a16="http://schemas.microsoft.com/office/drawing/2014/main" id="{06D83C06-3103-2149-87AB-1ACB1CDFE1E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95400" y="2815404"/>
            <a:ext cx="1270010" cy="12737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a:hlinkClick r:id="rId11"/>
            <a:extLst>
              <a:ext uri="{FF2B5EF4-FFF2-40B4-BE49-F238E27FC236}">
                <a16:creationId xmlns:a16="http://schemas.microsoft.com/office/drawing/2014/main" id="{8D6FC98F-3429-A748-AF9B-EB069538C15A}"/>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312574" y="3783440"/>
            <a:ext cx="2483351" cy="9460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hlinkClick r:id="rId13"/>
            <a:extLst>
              <a:ext uri="{FF2B5EF4-FFF2-40B4-BE49-F238E27FC236}">
                <a16:creationId xmlns:a16="http://schemas.microsoft.com/office/drawing/2014/main" id="{2635294F-26C7-9E4E-8562-4291A512D507}"/>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19699" y="4767261"/>
            <a:ext cx="2697818" cy="590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a:hlinkClick r:id="rId15"/>
            <a:extLst>
              <a:ext uri="{FF2B5EF4-FFF2-40B4-BE49-F238E27FC236}">
                <a16:creationId xmlns:a16="http://schemas.microsoft.com/office/drawing/2014/main" id="{B3C95BAD-98A4-F246-8200-C1ACD53E0ECA}"/>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269066" y="5432679"/>
            <a:ext cx="2190750" cy="99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hlinkClick r:id="rId17"/>
            <a:extLst>
              <a:ext uri="{FF2B5EF4-FFF2-40B4-BE49-F238E27FC236}">
                <a16:creationId xmlns:a16="http://schemas.microsoft.com/office/drawing/2014/main" id="{4871FC33-4F3D-874E-BC70-289012AEFD8A}"/>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017517" y="4486641"/>
            <a:ext cx="2262330" cy="5885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1430000" y="6096000"/>
            <a:ext cx="609600" cy="609600"/>
          </a:xfrm>
          <a:prstGeom prst="rect">
            <a:avLst/>
          </a:prstGeom>
        </p:spPr>
      </p:pic>
      <p:pic>
        <p:nvPicPr>
          <p:cNvPr id="14" name="Picture 1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695595">
            <a:off x="10388188" y="836265"/>
            <a:ext cx="1290919" cy="19363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21"/>
          <a:stretch>
            <a:fillRect/>
          </a:stretch>
        </p:blipFill>
        <p:spPr>
          <a:xfrm rot="20710987">
            <a:off x="10347700" y="3111255"/>
            <a:ext cx="1424196" cy="1731135"/>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descr="Grayson Perry Tapestries | The Architectonista">
            <a:extLst>
              <a:ext uri="{FF2B5EF4-FFF2-40B4-BE49-F238E27FC236}">
                <a16:creationId xmlns:a16="http://schemas.microsoft.com/office/drawing/2014/main" id="{4E69C527-E72F-4249-AA28-77EA7595E806}"/>
              </a:ext>
            </a:extLst>
          </p:cNvPr>
          <p:cNvPicPr>
            <a:picLocks noChangeAspect="1" noChangeArrowheads="1"/>
          </p:cNvPicPr>
          <p:nvPr/>
        </p:nvPicPr>
        <p:blipFill rotWithShape="1">
          <a:blip r:embed="rId22" cstate="email">
            <a:extLst>
              <a:ext uri="{28A0092B-C50C-407E-A947-70E740481C1C}">
                <a14:useLocalDpi xmlns:a14="http://schemas.microsoft.com/office/drawing/2010/main"/>
              </a:ext>
            </a:extLst>
          </a:blip>
          <a:srcRect/>
          <a:stretch/>
        </p:blipFill>
        <p:spPr bwMode="auto">
          <a:xfrm rot="20996772">
            <a:off x="7399265" y="4014355"/>
            <a:ext cx="1251528" cy="1962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42105902"/>
      </p:ext>
    </p:extLst>
  </p:cSld>
  <p:clrMapOvr>
    <a:masterClrMapping/>
  </p:clrMapOvr>
  <mc:AlternateContent xmlns:mc="http://schemas.openxmlformats.org/markup-compatibility/2006" xmlns:p14="http://schemas.microsoft.com/office/powerpoint/2010/main">
    <mc:Choice Requires="p14">
      <p:transition spd="slow" p14:dur="2000" advTm="15496"/>
    </mc:Choice>
    <mc:Fallback xmlns="">
      <p:transition spd="slow" advTm="15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40071-54A4-7643-8DD6-BCA4376AD8AD}"/>
              </a:ext>
            </a:extLst>
          </p:cNvPr>
          <p:cNvSpPr txBox="1"/>
          <p:nvPr/>
        </p:nvSpPr>
        <p:spPr>
          <a:xfrm>
            <a:off x="2269066" y="264693"/>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Success: Local People </a:t>
            </a:r>
          </a:p>
        </p:txBody>
      </p:sp>
      <p:pic>
        <p:nvPicPr>
          <p:cNvPr id="3" name="Picture 2" descr="Ian Beale | EastEnders Wiki | Fandom">
            <a:extLst>
              <a:ext uri="{FF2B5EF4-FFF2-40B4-BE49-F238E27FC236}">
                <a16:creationId xmlns:a16="http://schemas.microsoft.com/office/drawing/2014/main" id="{29BD67C0-8F76-2941-87AF-9CD6A9BE06D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31982"/>
          <a:stretch/>
        </p:blipFill>
        <p:spPr bwMode="auto">
          <a:xfrm>
            <a:off x="489421" y="1622622"/>
            <a:ext cx="1779645" cy="190585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10" descr="Why Jonathan Ive Is Leaving Apple - YouTube">
            <a:extLst>
              <a:ext uri="{FF2B5EF4-FFF2-40B4-BE49-F238E27FC236}">
                <a16:creationId xmlns:a16="http://schemas.microsoft.com/office/drawing/2014/main" id="{FFB6C633-6518-8A4F-A169-1B67D8E01DC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07946" y="3109538"/>
            <a:ext cx="2888089" cy="16245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descr="Grayson Perry Tapestries | The Architectonista">
            <a:extLst>
              <a:ext uri="{FF2B5EF4-FFF2-40B4-BE49-F238E27FC236}">
                <a16:creationId xmlns:a16="http://schemas.microsoft.com/office/drawing/2014/main" id="{4E69C527-E72F-4249-AA28-77EA7595E806}"/>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403202" y="2302085"/>
            <a:ext cx="2065643" cy="32394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2" descr="AMF.COOL - All Music Fests">
            <a:extLst>
              <a:ext uri="{FF2B5EF4-FFF2-40B4-BE49-F238E27FC236}">
                <a16:creationId xmlns:a16="http://schemas.microsoft.com/office/drawing/2014/main" id="{C9897DE9-5CED-BB43-BBC2-27B18796E12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742229" y="441700"/>
            <a:ext cx="2057853" cy="308678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descr="June Sarpong Diversify at Bishop's Palace, Wells, Wells">
            <a:extLst>
              <a:ext uri="{FF2B5EF4-FFF2-40B4-BE49-F238E27FC236}">
                <a16:creationId xmlns:a16="http://schemas.microsoft.com/office/drawing/2014/main" id="{29AA6332-90BA-CE4C-A8F1-30FADE070ECB}"/>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4746510" y="1527744"/>
            <a:ext cx="2518275" cy="316358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41636677"/>
      </p:ext>
    </p:extLst>
  </p:cSld>
  <p:clrMapOvr>
    <a:masterClrMapping/>
  </p:clrMapOvr>
  <mc:AlternateContent xmlns:mc="http://schemas.openxmlformats.org/markup-compatibility/2006" xmlns:p14="http://schemas.microsoft.com/office/powerpoint/2010/main">
    <mc:Choice Requires="p14">
      <p:transition spd="slow" p14:dur="2000" advTm="37616"/>
    </mc:Choice>
    <mc:Fallback xmlns="">
      <p:transition spd="slow" advTm="37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40071-54A4-7643-8DD6-BCA4376AD8AD}"/>
              </a:ext>
            </a:extLst>
          </p:cNvPr>
          <p:cNvSpPr txBox="1"/>
          <p:nvPr/>
        </p:nvSpPr>
        <p:spPr>
          <a:xfrm>
            <a:off x="2154766" y="247339"/>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Success: Local Business </a:t>
            </a:r>
          </a:p>
        </p:txBody>
      </p:sp>
      <p:pic>
        <p:nvPicPr>
          <p:cNvPr id="3" name="Picture 2">
            <a:extLst>
              <a:ext uri="{FF2B5EF4-FFF2-40B4-BE49-F238E27FC236}">
                <a16:creationId xmlns:a16="http://schemas.microsoft.com/office/drawing/2014/main" id="{B8EEB54D-0600-7845-AE6F-F4F9D30FE0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58434">
            <a:off x="748316" y="3913340"/>
            <a:ext cx="3519714" cy="156194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6468632-C9BD-E94D-8FE4-983BCF700C9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802996">
            <a:off x="3766091" y="2321017"/>
            <a:ext cx="2262615" cy="2678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descr="https://www.creativeunited.org.uk/wp-content/uploads/2019/09/arm.jpg">
            <a:extLst>
              <a:ext uri="{FF2B5EF4-FFF2-40B4-BE49-F238E27FC236}">
                <a16:creationId xmlns:a16="http://schemas.microsoft.com/office/drawing/2014/main" id="{97A01711-4D3E-2243-B0B7-5E34C9DDD06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583233">
            <a:off x="9756648" y="2269656"/>
            <a:ext cx="1754572" cy="2629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844516" y="5547751"/>
            <a:ext cx="3564950" cy="369332"/>
          </a:xfrm>
          <a:prstGeom prst="rect">
            <a:avLst/>
          </a:prstGeom>
        </p:spPr>
        <p:txBody>
          <a:bodyPr wrap="none">
            <a:spAutoFit/>
          </a:bodyPr>
          <a:lstStyle/>
          <a:p>
            <a:r>
              <a:rPr lang="en-GB" dirty="0"/>
              <a:t>https://www.armstrong-audio.com/</a:t>
            </a:r>
          </a:p>
        </p:txBody>
      </p:sp>
      <p:pic>
        <p:nvPicPr>
          <p:cNvPr id="7" name="Picture 6"/>
          <p:cNvPicPr>
            <a:picLocks noChangeAspect="1"/>
          </p:cNvPicPr>
          <p:nvPr/>
        </p:nvPicPr>
        <p:blipFill>
          <a:blip r:embed="rId8"/>
          <a:stretch>
            <a:fillRect/>
          </a:stretch>
        </p:blipFill>
        <p:spPr>
          <a:xfrm>
            <a:off x="6844516" y="4233154"/>
            <a:ext cx="3400490" cy="1248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7228139" y="3400977"/>
            <a:ext cx="2319093" cy="646331"/>
          </a:xfrm>
          <a:prstGeom prst="rect">
            <a:avLst/>
          </a:prstGeom>
        </p:spPr>
        <p:txBody>
          <a:bodyPr wrap="square">
            <a:spAutoFit/>
          </a:bodyPr>
          <a:lstStyle/>
          <a:p>
            <a:pPr algn="ctr" fontAlgn="base"/>
            <a:r>
              <a:rPr lang="en-GB" dirty="0">
                <a:solidFill>
                  <a:srgbClr val="C0115B"/>
                </a:solidFill>
                <a:latin typeface="Arial" panose="020B0604020202020204" pitchFamily="34" charset="0"/>
              </a:rPr>
              <a:t>"A craftsman's approach to repairs"</a:t>
            </a:r>
            <a:endParaRPr lang="en-GB" b="0" i="0" dirty="0">
              <a:solidFill>
                <a:srgbClr val="C0115B"/>
              </a:solidFill>
              <a:effectLst/>
              <a:latin typeface="Arial" panose="020B0604020202020204" pitchFamily="34" charset="0"/>
            </a:endParaRPr>
          </a:p>
        </p:txBody>
      </p:sp>
      <p:pic>
        <p:nvPicPr>
          <p:cNvPr id="10" name="Picture 9">
            <a:hlinkClick r:id="rId9"/>
          </p:cNvPr>
          <p:cNvPicPr>
            <a:picLocks noChangeAspect="1"/>
          </p:cNvPicPr>
          <p:nvPr/>
        </p:nvPicPr>
        <p:blipFill>
          <a:blip r:embed="rId10"/>
          <a:stretch>
            <a:fillRect/>
          </a:stretch>
        </p:blipFill>
        <p:spPr>
          <a:xfrm>
            <a:off x="6755236" y="1432361"/>
            <a:ext cx="3579050" cy="1791737"/>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271829" y="1432361"/>
            <a:ext cx="4234624" cy="2492990"/>
          </a:xfrm>
          <a:prstGeom prst="rect">
            <a:avLst/>
          </a:prstGeom>
        </p:spPr>
        <p:txBody>
          <a:bodyPr wrap="square">
            <a:spAutoFit/>
          </a:bodyPr>
          <a:lstStyle/>
          <a:p>
            <a:r>
              <a:rPr lang="en-GB" b="1" dirty="0">
                <a:solidFill>
                  <a:srgbClr val="4C4941"/>
                </a:solidFill>
              </a:rPr>
              <a:t>Sir Richard Branson</a:t>
            </a:r>
            <a:r>
              <a:rPr lang="en-GB" dirty="0">
                <a:solidFill>
                  <a:srgbClr val="4C4941"/>
                </a:solidFill>
              </a:rPr>
              <a:t> has a mantra that runs through the DNA of Virgin companies. </a:t>
            </a:r>
          </a:p>
          <a:p>
            <a:r>
              <a:rPr lang="en-GB" dirty="0">
                <a:solidFill>
                  <a:srgbClr val="4C4941"/>
                </a:solidFill>
              </a:rPr>
              <a:t>The mantra is </a:t>
            </a:r>
            <a:r>
              <a:rPr lang="en-GB" b="1" dirty="0">
                <a:solidFill>
                  <a:srgbClr val="C0115B"/>
                </a:solidFill>
              </a:rPr>
              <a:t>A-B-C-D. </a:t>
            </a:r>
          </a:p>
          <a:p>
            <a:r>
              <a:rPr lang="en-GB" b="1" dirty="0">
                <a:solidFill>
                  <a:srgbClr val="C0115B"/>
                </a:solidFill>
              </a:rPr>
              <a:t>Always </a:t>
            </a:r>
          </a:p>
          <a:p>
            <a:r>
              <a:rPr lang="en-GB" b="1" dirty="0">
                <a:solidFill>
                  <a:srgbClr val="C0115B"/>
                </a:solidFill>
              </a:rPr>
              <a:t>Be </a:t>
            </a:r>
          </a:p>
          <a:p>
            <a:r>
              <a:rPr lang="en-GB" b="1" dirty="0">
                <a:solidFill>
                  <a:srgbClr val="C0115B"/>
                </a:solidFill>
              </a:rPr>
              <a:t>Connecting the </a:t>
            </a:r>
          </a:p>
          <a:p>
            <a:r>
              <a:rPr lang="en-GB" b="1" dirty="0">
                <a:solidFill>
                  <a:srgbClr val="C0115B"/>
                </a:solidFill>
              </a:rPr>
              <a:t>Dots.</a:t>
            </a:r>
          </a:p>
          <a:p>
            <a:endParaRPr lang="en-GB" b="1" dirty="0">
              <a:solidFill>
                <a:srgbClr val="C0115B"/>
              </a:solidFill>
            </a:endParaRPr>
          </a:p>
          <a:p>
            <a:r>
              <a:rPr lang="en-GB" sz="1200" dirty="0">
                <a:solidFill>
                  <a:schemeClr val="tx1">
                    <a:lumMod val="85000"/>
                    <a:lumOff val="15000"/>
                  </a:schemeClr>
                </a:solidFill>
              </a:rPr>
              <a:t>(Creativityatwork.com 2021)</a:t>
            </a:r>
          </a:p>
        </p:txBody>
      </p:sp>
      <p:sp>
        <p:nvSpPr>
          <p:cNvPr id="12" name="Rectangle 11"/>
          <p:cNvSpPr/>
          <p:nvPr/>
        </p:nvSpPr>
        <p:spPr>
          <a:xfrm>
            <a:off x="10245006" y="5094598"/>
            <a:ext cx="6096000" cy="461665"/>
          </a:xfrm>
          <a:prstGeom prst="rect">
            <a:avLst/>
          </a:prstGeom>
        </p:spPr>
        <p:txBody>
          <a:bodyPr>
            <a:spAutoFit/>
          </a:bodyPr>
          <a:lstStyle/>
          <a:p>
            <a:endParaRPr lang="en-GB" sz="1200" b="1" dirty="0">
              <a:solidFill>
                <a:srgbClr val="C0115B"/>
              </a:solidFill>
            </a:endParaRPr>
          </a:p>
          <a:p>
            <a:r>
              <a:rPr lang="en-GB" sz="1200" dirty="0">
                <a:solidFill>
                  <a:schemeClr val="tx1">
                    <a:lumMod val="85000"/>
                    <a:lumOff val="15000"/>
                  </a:schemeClr>
                </a:solidFill>
              </a:rPr>
              <a:t>(Armstrong Audio 2021)</a:t>
            </a: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4104631"/>
      </p:ext>
    </p:extLst>
  </p:cSld>
  <p:clrMapOvr>
    <a:masterClrMapping/>
  </p:clrMapOvr>
  <mc:AlternateContent xmlns:mc="http://schemas.openxmlformats.org/markup-compatibility/2006" xmlns:p14="http://schemas.microsoft.com/office/powerpoint/2010/main">
    <mc:Choice Requires="p14">
      <p:transition spd="slow" p14:dur="2000" advTm="131992"/>
    </mc:Choice>
    <mc:Fallback xmlns="">
      <p:transition spd="slow" advTm="131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40071-54A4-7643-8DD6-BCA4376AD8AD}"/>
              </a:ext>
            </a:extLst>
          </p:cNvPr>
          <p:cNvSpPr txBox="1"/>
          <p:nvPr/>
        </p:nvSpPr>
        <p:spPr>
          <a:xfrm>
            <a:off x="2223346" y="267738"/>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Success: Local Area</a:t>
            </a:r>
          </a:p>
        </p:txBody>
      </p:sp>
      <p:sp>
        <p:nvSpPr>
          <p:cNvPr id="5" name="Rectangle 4"/>
          <p:cNvSpPr/>
          <p:nvPr/>
        </p:nvSpPr>
        <p:spPr>
          <a:xfrm>
            <a:off x="674149" y="1813779"/>
            <a:ext cx="3401950" cy="3139321"/>
          </a:xfrm>
          <a:prstGeom prst="rect">
            <a:avLst/>
          </a:prstGeom>
        </p:spPr>
        <p:txBody>
          <a:bodyPr wrap="square">
            <a:spAutoFit/>
          </a:bodyPr>
          <a:lstStyle/>
          <a:p>
            <a:r>
              <a:rPr lang="en-GB" b="1" dirty="0">
                <a:solidFill>
                  <a:srgbClr val="DD3169"/>
                </a:solidFill>
              </a:rPr>
              <a:t>Waltham Forest has shown fastest employment growth in London </a:t>
            </a:r>
            <a:r>
              <a:rPr lang="en-GB" dirty="0">
                <a:solidFill>
                  <a:srgbClr val="DD3169"/>
                </a:solidFill>
              </a:rPr>
              <a:t>(30% compared to London average of 14%)</a:t>
            </a:r>
          </a:p>
          <a:p>
            <a:endParaRPr lang="en-GB" dirty="0">
              <a:solidFill>
                <a:srgbClr val="DD3169"/>
              </a:solidFill>
            </a:endParaRPr>
          </a:p>
          <a:p>
            <a:r>
              <a:rPr lang="en-GB" b="1" dirty="0">
                <a:solidFill>
                  <a:srgbClr val="DD3169"/>
                </a:solidFill>
              </a:rPr>
              <a:t>Digital and Creative has been fastest growing sector in Waltham Forest </a:t>
            </a:r>
            <a:r>
              <a:rPr lang="en-GB" dirty="0">
                <a:solidFill>
                  <a:srgbClr val="DD3169"/>
                </a:solidFill>
              </a:rPr>
              <a:t>(40% over 5 years; exceeding </a:t>
            </a:r>
          </a:p>
          <a:p>
            <a:r>
              <a:rPr lang="en-GB" dirty="0">
                <a:solidFill>
                  <a:srgbClr val="DD3169"/>
                </a:solidFill>
              </a:rPr>
              <a:t>construction, </a:t>
            </a:r>
          </a:p>
          <a:p>
            <a:r>
              <a:rPr lang="en-GB" dirty="0">
                <a:solidFill>
                  <a:srgbClr val="DD3169"/>
                </a:solidFill>
              </a:rPr>
              <a:t>and retail)</a:t>
            </a:r>
          </a:p>
        </p:txBody>
      </p:sp>
      <p:sp>
        <p:nvSpPr>
          <p:cNvPr id="6" name="Rectangle 5"/>
          <p:cNvSpPr/>
          <p:nvPr/>
        </p:nvSpPr>
        <p:spPr>
          <a:xfrm>
            <a:off x="2223346" y="980057"/>
            <a:ext cx="11156526" cy="707886"/>
          </a:xfrm>
          <a:prstGeom prst="rect">
            <a:avLst/>
          </a:prstGeom>
        </p:spPr>
        <p:txBody>
          <a:bodyPr wrap="square">
            <a:spAutoFit/>
          </a:bodyPr>
          <a:lstStyle/>
          <a:p>
            <a:r>
              <a:rPr lang="en-US" sz="4000" b="1" dirty="0"/>
              <a:t>Waltham Forest: A cultural success story</a:t>
            </a:r>
            <a:endParaRPr lang="en-GB" sz="4000" dirty="0"/>
          </a:p>
        </p:txBody>
      </p:sp>
      <p:pic>
        <p:nvPicPr>
          <p:cNvPr id="8" name="Picture 4" descr="The Former EMD Cinema, Walthamstow: Guided Auditorium Tours - Soho Theatre">
            <a:extLst>
              <a:ext uri="{FF2B5EF4-FFF2-40B4-BE49-F238E27FC236}">
                <a16:creationId xmlns:a16="http://schemas.microsoft.com/office/drawing/2014/main" id="{C939ED16-ED06-B043-80F2-AC992A7D3A4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46800" y="4575804"/>
            <a:ext cx="2302558" cy="2062777"/>
          </a:xfrm>
          <a:prstGeom prst="ellipse">
            <a:avLst/>
          </a:prstGeom>
          <a:noFill/>
          <a:extLst>
            <a:ext uri="{909E8E84-426E-40DD-AFC4-6F175D3DCCD1}">
              <a14:hiddenFill xmlns:a14="http://schemas.microsoft.com/office/drawing/2010/main">
                <a:solidFill>
                  <a:srgbClr val="FFFFFF"/>
                </a:solidFill>
              </a14:hiddenFill>
            </a:ext>
          </a:extLst>
        </p:spPr>
      </p:pic>
      <p:pic>
        <p:nvPicPr>
          <p:cNvPr id="9" name="Content Placeholder 6" descr="A large brick building&#10;&#10;Description automatically generated">
            <a:extLst>
              <a:ext uri="{FF2B5EF4-FFF2-40B4-BE49-F238E27FC236}">
                <a16:creationId xmlns:a16="http://schemas.microsoft.com/office/drawing/2014/main" id="{40DF77A5-BC3B-0C4F-A8C8-0D068302B0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8393894" y="1762945"/>
            <a:ext cx="3107823" cy="3745996"/>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pic>
        <p:nvPicPr>
          <p:cNvPr id="10" name="Picture 2" descr="ART-TRAIL-LOGO_FINAL 2019">
            <a:extLst>
              <a:ext uri="{FF2B5EF4-FFF2-40B4-BE49-F238E27FC236}">
                <a16:creationId xmlns:a16="http://schemas.microsoft.com/office/drawing/2014/main" id="{0E26C00C-3514-9948-B3BC-EE4BC640341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23346" y="4263938"/>
            <a:ext cx="2284001" cy="2284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1EE5DF2A-4429-514A-A206-271F4623995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32598" y="3497904"/>
            <a:ext cx="3705956" cy="210928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232598" y="1811054"/>
            <a:ext cx="3384384" cy="1200329"/>
          </a:xfrm>
          <a:prstGeom prst="rect">
            <a:avLst/>
          </a:prstGeom>
        </p:spPr>
        <p:txBody>
          <a:bodyPr wrap="square">
            <a:spAutoFit/>
          </a:bodyPr>
          <a:lstStyle/>
          <a:p>
            <a:pPr algn="ctr"/>
            <a:r>
              <a:rPr lang="en-GB" sz="2400" dirty="0"/>
              <a:t>Borough increasingly known as a centre of culture and creativity</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9866446"/>
      </p:ext>
    </p:extLst>
  </p:cSld>
  <p:clrMapOvr>
    <a:masterClrMapping/>
  </p:clrMapOvr>
  <mc:AlternateContent xmlns:mc="http://schemas.openxmlformats.org/markup-compatibility/2006" xmlns:p14="http://schemas.microsoft.com/office/powerpoint/2010/main">
    <mc:Choice Requires="p14">
      <p:transition spd="slow" p14:dur="2000" advTm="72105"/>
    </mc:Choice>
    <mc:Fallback xmlns="">
      <p:transition spd="slow" advTm="7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940071-54A4-7643-8DD6-BCA4376AD8AD}"/>
              </a:ext>
            </a:extLst>
          </p:cNvPr>
          <p:cNvSpPr txBox="1"/>
          <p:nvPr/>
        </p:nvSpPr>
        <p:spPr>
          <a:xfrm>
            <a:off x="2040467" y="306274"/>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Creative Careers: Pathways </a:t>
            </a:r>
          </a:p>
        </p:txBody>
      </p:sp>
      <p:sp>
        <p:nvSpPr>
          <p:cNvPr id="4" name="TextBox 3"/>
          <p:cNvSpPr txBox="1"/>
          <p:nvPr/>
        </p:nvSpPr>
        <p:spPr>
          <a:xfrm>
            <a:off x="2836985" y="1595572"/>
            <a:ext cx="2737338" cy="4431983"/>
          </a:xfrm>
          <a:prstGeom prst="rect">
            <a:avLst/>
          </a:prstGeom>
          <a:noFill/>
        </p:spPr>
        <p:txBody>
          <a:bodyPr wrap="square" rtlCol="0">
            <a:spAutoFit/>
          </a:bodyPr>
          <a:lstStyle/>
          <a:p>
            <a:r>
              <a:rPr lang="en-GB" sz="2400" b="1" i="1" dirty="0"/>
              <a:t>Education Route</a:t>
            </a:r>
          </a:p>
          <a:p>
            <a:endParaRPr lang="en-GB" dirty="0"/>
          </a:p>
          <a:p>
            <a:r>
              <a:rPr lang="en-GB" sz="2400" b="1" dirty="0"/>
              <a:t>Academic </a:t>
            </a:r>
          </a:p>
          <a:p>
            <a:endParaRPr lang="en-GB" sz="2400" b="1" dirty="0"/>
          </a:p>
          <a:p>
            <a:r>
              <a:rPr lang="en-GB" sz="2400" b="1" dirty="0"/>
              <a:t>Technical</a:t>
            </a:r>
          </a:p>
          <a:p>
            <a:endParaRPr lang="en-GB" sz="2400" b="1" dirty="0"/>
          </a:p>
          <a:p>
            <a:r>
              <a:rPr lang="en-GB" sz="2400" b="1" dirty="0"/>
              <a:t>Specialist Provision</a:t>
            </a:r>
          </a:p>
          <a:p>
            <a:endParaRPr lang="en-GB" sz="2400" b="1" dirty="0"/>
          </a:p>
          <a:p>
            <a:r>
              <a:rPr lang="en-GB" sz="2400" b="1" i="1" dirty="0">
                <a:solidFill>
                  <a:srgbClr val="C0115B"/>
                </a:solidFill>
              </a:rPr>
              <a:t>Classroom </a:t>
            </a:r>
          </a:p>
          <a:p>
            <a:r>
              <a:rPr lang="en-GB" sz="2400" b="1" i="1" dirty="0">
                <a:solidFill>
                  <a:srgbClr val="C0115B"/>
                </a:solidFill>
              </a:rPr>
              <a:t>Practical</a:t>
            </a:r>
          </a:p>
          <a:p>
            <a:r>
              <a:rPr lang="en-GB" sz="2400" b="1" i="1" dirty="0">
                <a:solidFill>
                  <a:srgbClr val="C0115B"/>
                </a:solidFill>
              </a:rPr>
              <a:t>Blended</a:t>
            </a:r>
          </a:p>
          <a:p>
            <a:endParaRPr lang="en-GB" sz="2400" b="1" dirty="0"/>
          </a:p>
        </p:txBody>
      </p:sp>
      <p:sp>
        <p:nvSpPr>
          <p:cNvPr id="5" name="TextBox 4"/>
          <p:cNvSpPr txBox="1"/>
          <p:nvPr/>
        </p:nvSpPr>
        <p:spPr>
          <a:xfrm>
            <a:off x="5802923" y="1583232"/>
            <a:ext cx="3247292" cy="4062651"/>
          </a:xfrm>
          <a:prstGeom prst="rect">
            <a:avLst/>
          </a:prstGeom>
          <a:noFill/>
        </p:spPr>
        <p:txBody>
          <a:bodyPr wrap="square" rtlCol="0">
            <a:spAutoFit/>
          </a:bodyPr>
          <a:lstStyle/>
          <a:p>
            <a:r>
              <a:rPr lang="en-GB" sz="2400" b="1" i="1" dirty="0"/>
              <a:t>Learning Environment</a:t>
            </a:r>
          </a:p>
          <a:p>
            <a:endParaRPr lang="en-GB" dirty="0"/>
          </a:p>
          <a:p>
            <a:r>
              <a:rPr lang="en-GB" sz="2400" b="1" dirty="0"/>
              <a:t>Sixth Form School</a:t>
            </a:r>
          </a:p>
          <a:p>
            <a:endParaRPr lang="en-GB" sz="2400" b="1" dirty="0"/>
          </a:p>
          <a:p>
            <a:r>
              <a:rPr lang="en-GB" sz="2400" b="1" dirty="0"/>
              <a:t>Sixth Form College</a:t>
            </a:r>
          </a:p>
          <a:p>
            <a:endParaRPr lang="en-GB" sz="2400" b="1" dirty="0"/>
          </a:p>
          <a:p>
            <a:r>
              <a:rPr lang="en-GB" sz="2400" b="1" dirty="0"/>
              <a:t>College</a:t>
            </a:r>
          </a:p>
          <a:p>
            <a:endParaRPr lang="en-GB" sz="2400" b="1" dirty="0"/>
          </a:p>
          <a:p>
            <a:r>
              <a:rPr lang="en-GB" sz="2400" b="1" i="1" dirty="0">
                <a:solidFill>
                  <a:srgbClr val="C0115B"/>
                </a:solidFill>
              </a:rPr>
              <a:t>Familiar or New Start</a:t>
            </a:r>
          </a:p>
          <a:p>
            <a:r>
              <a:rPr lang="en-GB" sz="2400" b="1" i="1" dirty="0">
                <a:solidFill>
                  <a:srgbClr val="C0115B"/>
                </a:solidFill>
              </a:rPr>
              <a:t>Facilities</a:t>
            </a:r>
          </a:p>
          <a:p>
            <a:r>
              <a:rPr lang="en-GB" sz="2400" b="1" i="1" dirty="0">
                <a:solidFill>
                  <a:srgbClr val="C0115B"/>
                </a:solidFill>
              </a:rPr>
              <a:t>Campus</a:t>
            </a:r>
          </a:p>
        </p:txBody>
      </p:sp>
      <p:sp>
        <p:nvSpPr>
          <p:cNvPr id="6" name="TextBox 5"/>
          <p:cNvSpPr txBox="1"/>
          <p:nvPr/>
        </p:nvSpPr>
        <p:spPr>
          <a:xfrm>
            <a:off x="9050214" y="1583232"/>
            <a:ext cx="3141785" cy="4339650"/>
          </a:xfrm>
          <a:prstGeom prst="rect">
            <a:avLst/>
          </a:prstGeom>
          <a:noFill/>
        </p:spPr>
        <p:txBody>
          <a:bodyPr wrap="square" rtlCol="0">
            <a:spAutoFit/>
          </a:bodyPr>
          <a:lstStyle/>
          <a:p>
            <a:r>
              <a:rPr lang="en-GB" sz="2400" b="1" i="1" dirty="0"/>
              <a:t>Learning Level</a:t>
            </a:r>
            <a:endParaRPr lang="en-GB" b="1" i="1" dirty="0"/>
          </a:p>
          <a:p>
            <a:endParaRPr lang="en-GB" b="1" i="1" dirty="0"/>
          </a:p>
          <a:p>
            <a:r>
              <a:rPr lang="en-GB" sz="2400" b="1" dirty="0"/>
              <a:t>16+</a:t>
            </a:r>
          </a:p>
          <a:p>
            <a:r>
              <a:rPr lang="en-GB" dirty="0"/>
              <a:t>Entry to Level 3</a:t>
            </a:r>
          </a:p>
          <a:p>
            <a:endParaRPr lang="en-GB" sz="2400" b="1" dirty="0"/>
          </a:p>
          <a:p>
            <a:r>
              <a:rPr lang="en-GB" sz="2400" b="1" dirty="0"/>
              <a:t>18+</a:t>
            </a:r>
          </a:p>
          <a:p>
            <a:r>
              <a:rPr lang="en-GB" dirty="0"/>
              <a:t>Entry to Level 3</a:t>
            </a:r>
          </a:p>
          <a:p>
            <a:r>
              <a:rPr lang="en-GB" dirty="0"/>
              <a:t>Level 4 upwards</a:t>
            </a:r>
          </a:p>
          <a:p>
            <a:endParaRPr lang="en-GB" dirty="0"/>
          </a:p>
          <a:p>
            <a:r>
              <a:rPr lang="en-GB" sz="2400" b="1" i="1" dirty="0">
                <a:solidFill>
                  <a:srgbClr val="C0115B"/>
                </a:solidFill>
              </a:rPr>
              <a:t>Criteria &amp; Results</a:t>
            </a:r>
          </a:p>
          <a:p>
            <a:r>
              <a:rPr lang="en-GB" sz="2400" b="1" i="1" dirty="0">
                <a:solidFill>
                  <a:srgbClr val="C0115B"/>
                </a:solidFill>
              </a:rPr>
              <a:t>Experience/ Portfolio</a:t>
            </a:r>
          </a:p>
          <a:p>
            <a:r>
              <a:rPr lang="en-GB" sz="2400" b="1" i="1" dirty="0">
                <a:solidFill>
                  <a:srgbClr val="C0115B"/>
                </a:solidFill>
              </a:rPr>
              <a:t>Learning Needs</a:t>
            </a:r>
          </a:p>
          <a:p>
            <a:endParaRPr lang="en-GB" dirty="0"/>
          </a:p>
        </p:txBody>
      </p:sp>
      <p:sp>
        <p:nvSpPr>
          <p:cNvPr id="7" name="TextBox 6"/>
          <p:cNvSpPr txBox="1"/>
          <p:nvPr/>
        </p:nvSpPr>
        <p:spPr>
          <a:xfrm>
            <a:off x="380022" y="3813982"/>
            <a:ext cx="2228363" cy="1569660"/>
          </a:xfrm>
          <a:prstGeom prst="rect">
            <a:avLst/>
          </a:prstGeom>
          <a:noFill/>
          <a:ln>
            <a:solidFill>
              <a:schemeClr val="tx1">
                <a:lumMod val="85000"/>
                <a:lumOff val="15000"/>
              </a:schemeClr>
            </a:solidFill>
          </a:ln>
        </p:spPr>
        <p:txBody>
          <a:bodyPr wrap="square" rtlCol="0">
            <a:spAutoFit/>
          </a:bodyPr>
          <a:lstStyle/>
          <a:p>
            <a:pPr algn="ctr"/>
            <a:r>
              <a:rPr lang="en-GB" sz="2400" b="1" i="1" dirty="0"/>
              <a:t>CHOOSING A CREATIVE LEARNING PATHWAY</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10" name="Graphic 1" descr="Questions">
            <a:extLst>
              <a:ext uri="{FF2B5EF4-FFF2-40B4-BE49-F238E27FC236}">
                <a16:creationId xmlns:a16="http://schemas.microsoft.com/office/drawing/2014/main" id="{B04C91FA-93F4-6847-A3D2-E740AD10DE04}"/>
              </a:ext>
            </a:extLst>
          </p:cNvPr>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8028" y="1475717"/>
            <a:ext cx="2314657" cy="2294925"/>
          </a:xfrm>
          <a:prstGeom prst="rect">
            <a:avLst/>
          </a:prstGeom>
        </p:spPr>
      </p:pic>
    </p:spTree>
    <p:extLst>
      <p:ext uri="{BB962C8B-B14F-4D97-AF65-F5344CB8AC3E}">
        <p14:creationId xmlns:p14="http://schemas.microsoft.com/office/powerpoint/2010/main" val="3706961889"/>
      </p:ext>
    </p:extLst>
  </p:cSld>
  <p:clrMapOvr>
    <a:masterClrMapping/>
  </p:clrMapOvr>
  <mc:AlternateContent xmlns:mc="http://schemas.openxmlformats.org/markup-compatibility/2006" xmlns:p14="http://schemas.microsoft.com/office/powerpoint/2010/main">
    <mc:Choice Requires="p14">
      <p:transition spd="slow" p14:dur="2000" advTm="126006"/>
    </mc:Choice>
    <mc:Fallback xmlns="">
      <p:transition spd="slow" advTm="126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40071-54A4-7643-8DD6-BCA4376AD8AD}"/>
              </a:ext>
            </a:extLst>
          </p:cNvPr>
          <p:cNvSpPr txBox="1"/>
          <p:nvPr/>
        </p:nvSpPr>
        <p:spPr>
          <a:xfrm>
            <a:off x="2140341" y="268424"/>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Local Further Education </a:t>
            </a:r>
          </a:p>
        </p:txBody>
      </p:sp>
      <p:pic>
        <p:nvPicPr>
          <p:cNvPr id="3" name="Picture 5">
            <a:hlinkClick r:id="rId5"/>
            <a:extLst>
              <a:ext uri="{FF2B5EF4-FFF2-40B4-BE49-F238E27FC236}">
                <a16:creationId xmlns:a16="http://schemas.microsoft.com/office/drawing/2014/main" id="{8D6FC98F-3429-A748-AF9B-EB069538C15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6773" y="4763654"/>
            <a:ext cx="2126377" cy="810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hlinkClick r:id="rId7"/>
            <a:extLst>
              <a:ext uri="{FF2B5EF4-FFF2-40B4-BE49-F238E27FC236}">
                <a16:creationId xmlns:a16="http://schemas.microsoft.com/office/drawing/2014/main" id="{2635294F-26C7-9E4E-8562-4291A512D50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21305236">
            <a:off x="216772" y="4123693"/>
            <a:ext cx="2697818" cy="590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hlinkClick r:id="rId9"/>
            <a:extLst>
              <a:ext uri="{FF2B5EF4-FFF2-40B4-BE49-F238E27FC236}">
                <a16:creationId xmlns:a16="http://schemas.microsoft.com/office/drawing/2014/main" id="{4871FC33-4F3D-874E-BC70-289012AEFD8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469758">
            <a:off x="2335821" y="4710841"/>
            <a:ext cx="2262330" cy="5885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110A270E-415F-3F48-BC11-5781BB2074F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20124595">
            <a:off x="298354" y="1353622"/>
            <a:ext cx="1562234" cy="1562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4">
            <a:hlinkClick r:id="rId12"/>
            <a:extLst>
              <a:ext uri="{FF2B5EF4-FFF2-40B4-BE49-F238E27FC236}">
                <a16:creationId xmlns:a16="http://schemas.microsoft.com/office/drawing/2014/main" id="{06D83C06-3103-2149-87AB-1ACB1CDFE1E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797596">
            <a:off x="347199" y="2856565"/>
            <a:ext cx="1228710" cy="1232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959792" y="1099421"/>
            <a:ext cx="3959397" cy="4524315"/>
          </a:xfrm>
          <a:prstGeom prst="rect">
            <a:avLst/>
          </a:prstGeom>
        </p:spPr>
        <p:txBody>
          <a:bodyPr wrap="square">
            <a:spAutoFit/>
          </a:bodyPr>
          <a:lstStyle/>
          <a:p>
            <a:pPr algn="r"/>
            <a:br>
              <a:rPr lang="en-GB" sz="1600" b="1" dirty="0">
                <a:hlinkClick r:id="rId14"/>
              </a:rPr>
            </a:br>
            <a:r>
              <a:rPr lang="en-GB" sz="1600" b="1" dirty="0">
                <a:solidFill>
                  <a:schemeClr val="tx1">
                    <a:lumMod val="85000"/>
                    <a:lumOff val="15000"/>
                  </a:schemeClr>
                </a:solidFill>
                <a:hlinkClick r:id="rId14"/>
              </a:rPr>
              <a:t>Schools with sixth forms in Waltham Forest</a:t>
            </a:r>
            <a:endParaRPr lang="en-GB" sz="1600" b="1" dirty="0">
              <a:solidFill>
                <a:schemeClr val="tx1">
                  <a:lumMod val="85000"/>
                  <a:lumOff val="15000"/>
                </a:schemeClr>
              </a:solidFill>
            </a:endParaRPr>
          </a:p>
          <a:p>
            <a:pPr algn="r"/>
            <a:endParaRPr lang="en-GB" sz="1600" b="1" dirty="0">
              <a:solidFill>
                <a:schemeClr val="tx1">
                  <a:lumMod val="85000"/>
                  <a:lumOff val="15000"/>
                </a:schemeClr>
              </a:solidFill>
            </a:endParaRPr>
          </a:p>
          <a:p>
            <a:pPr algn="r"/>
            <a:r>
              <a:rPr lang="en-GB" sz="1600" b="1" dirty="0">
                <a:hlinkClick r:id="rId15"/>
              </a:rPr>
              <a:t>Chingford Foundation School</a:t>
            </a:r>
            <a:endParaRPr lang="en-GB" sz="1600" dirty="0"/>
          </a:p>
          <a:p>
            <a:pPr algn="r"/>
            <a:r>
              <a:rPr lang="en-GB" sz="1600" b="1" dirty="0">
                <a:solidFill>
                  <a:srgbClr val="2E7D6B"/>
                </a:solidFill>
                <a:hlinkClick r:id="rId16"/>
              </a:rPr>
              <a:t>Heathcote School &amp; Science College</a:t>
            </a:r>
            <a:endParaRPr lang="en-GB" sz="1600" dirty="0">
              <a:solidFill>
                <a:srgbClr val="000000"/>
              </a:solidFill>
            </a:endParaRPr>
          </a:p>
          <a:p>
            <a:pPr algn="r"/>
            <a:r>
              <a:rPr lang="en-GB" sz="1600" b="1" dirty="0">
                <a:solidFill>
                  <a:srgbClr val="2E7D6B"/>
                </a:solidFill>
                <a:hlinkClick r:id="rId17"/>
              </a:rPr>
              <a:t>Highams Park School</a:t>
            </a:r>
            <a:endParaRPr lang="en-GB" sz="1600" dirty="0">
              <a:solidFill>
                <a:srgbClr val="000000"/>
              </a:solidFill>
            </a:endParaRPr>
          </a:p>
          <a:p>
            <a:pPr algn="r"/>
            <a:r>
              <a:rPr lang="en-GB" sz="1600" b="1" dirty="0">
                <a:solidFill>
                  <a:srgbClr val="2E7D6B"/>
                </a:solidFill>
                <a:hlinkClick r:id="rId18"/>
              </a:rPr>
              <a:t>Holy Family Catholic School</a:t>
            </a:r>
            <a:endParaRPr lang="en-GB" sz="1600" dirty="0">
              <a:solidFill>
                <a:srgbClr val="000000"/>
              </a:solidFill>
            </a:endParaRPr>
          </a:p>
          <a:p>
            <a:pPr algn="r"/>
            <a:r>
              <a:rPr lang="en-GB" sz="1600" b="1" dirty="0">
                <a:solidFill>
                  <a:srgbClr val="2E7D6B"/>
                </a:solidFill>
                <a:hlinkClick r:id="rId19"/>
              </a:rPr>
              <a:t>Kelmscott School</a:t>
            </a:r>
            <a:endParaRPr lang="en-GB" sz="1600" dirty="0">
              <a:solidFill>
                <a:srgbClr val="000000"/>
              </a:solidFill>
            </a:endParaRPr>
          </a:p>
          <a:p>
            <a:pPr algn="r"/>
            <a:r>
              <a:rPr lang="en-GB" sz="1600" b="1" dirty="0">
                <a:solidFill>
                  <a:srgbClr val="2E7D6B"/>
                </a:solidFill>
                <a:hlinkClick r:id="rId20"/>
              </a:rPr>
              <a:t>Lammas School &amp; Sixth Form</a:t>
            </a:r>
            <a:endParaRPr lang="en-GB" sz="1600" dirty="0">
              <a:solidFill>
                <a:srgbClr val="000000"/>
              </a:solidFill>
            </a:endParaRPr>
          </a:p>
          <a:p>
            <a:pPr algn="r"/>
            <a:r>
              <a:rPr lang="en-GB" sz="1600" b="1" dirty="0">
                <a:solidFill>
                  <a:srgbClr val="2E7D6B"/>
                </a:solidFill>
                <a:hlinkClick r:id="rId21"/>
              </a:rPr>
              <a:t>Norlington School &amp; 6th Form</a:t>
            </a:r>
            <a:endParaRPr lang="en-GB" sz="1600" dirty="0">
              <a:solidFill>
                <a:srgbClr val="000000"/>
              </a:solidFill>
            </a:endParaRPr>
          </a:p>
          <a:p>
            <a:pPr algn="r"/>
            <a:r>
              <a:rPr lang="en-GB" sz="1600" b="1" dirty="0">
                <a:solidFill>
                  <a:srgbClr val="2E7D6B"/>
                </a:solidFill>
                <a:hlinkClick r:id="rId22"/>
              </a:rPr>
              <a:t>Walthamstow Academy</a:t>
            </a:r>
            <a:endParaRPr lang="en-GB" sz="1600" dirty="0">
              <a:solidFill>
                <a:srgbClr val="000000"/>
              </a:solidFill>
            </a:endParaRPr>
          </a:p>
          <a:p>
            <a:pPr algn="r"/>
            <a:r>
              <a:rPr lang="en-GB" sz="1600" dirty="0">
                <a:solidFill>
                  <a:srgbClr val="000000"/>
                </a:solidFill>
              </a:rPr>
              <a:t>To find out what courses are offered by each school it is best to look at the school’s own website and view their course programme/prospectus.</a:t>
            </a:r>
          </a:p>
          <a:p>
            <a:pPr algn="r"/>
            <a:endParaRPr lang="en-GB" sz="1600" dirty="0">
              <a:solidFill>
                <a:srgbClr val="000000"/>
              </a:solidFill>
            </a:endParaRPr>
          </a:p>
          <a:p>
            <a:pPr algn="r"/>
            <a:r>
              <a:rPr lang="en-GB" sz="1600" dirty="0">
                <a:solidFill>
                  <a:srgbClr val="000000"/>
                </a:solidFill>
              </a:rPr>
              <a:t>Details about Special Schools can be found on the </a:t>
            </a:r>
            <a:r>
              <a:rPr lang="en-GB" sz="1600" dirty="0">
                <a:solidFill>
                  <a:srgbClr val="2E7D6B"/>
                </a:solidFill>
                <a:hlinkClick r:id="rId23"/>
              </a:rPr>
              <a:t>special schools webpage</a:t>
            </a:r>
            <a:r>
              <a:rPr lang="en-GB" sz="1600" dirty="0">
                <a:solidFill>
                  <a:srgbClr val="000000"/>
                </a:solidFill>
              </a:rPr>
              <a:t>.</a:t>
            </a:r>
            <a:endParaRPr lang="en-GB" sz="1600" b="0" i="0" dirty="0">
              <a:solidFill>
                <a:srgbClr val="000000"/>
              </a:solidFill>
              <a:effectLst/>
            </a:endParaRPr>
          </a:p>
        </p:txBody>
      </p:sp>
      <p:sp>
        <p:nvSpPr>
          <p:cNvPr id="9" name="Rectangle 8"/>
          <p:cNvSpPr/>
          <p:nvPr/>
        </p:nvSpPr>
        <p:spPr>
          <a:xfrm>
            <a:off x="2140341" y="1708801"/>
            <a:ext cx="6096000" cy="2677656"/>
          </a:xfrm>
          <a:prstGeom prst="rect">
            <a:avLst/>
          </a:prstGeom>
        </p:spPr>
        <p:txBody>
          <a:bodyPr>
            <a:spAutoFit/>
          </a:bodyPr>
          <a:lstStyle/>
          <a:p>
            <a:pPr algn="ctr"/>
            <a:r>
              <a:rPr lang="en-GB" sz="2400" b="1" dirty="0">
                <a:solidFill>
                  <a:schemeClr val="tx1">
                    <a:lumMod val="85000"/>
                    <a:lumOff val="15000"/>
                  </a:schemeClr>
                </a:solidFill>
                <a:latin typeface="Open Sans"/>
                <a:hlinkClick r:id="rId24"/>
              </a:rPr>
              <a:t>Further education colleges and sixth form colleges in Waltham Forest</a:t>
            </a:r>
            <a:endParaRPr lang="en-GB" sz="2400" b="1" dirty="0">
              <a:solidFill>
                <a:schemeClr val="tx1">
                  <a:lumMod val="85000"/>
                  <a:lumOff val="15000"/>
                </a:schemeClr>
              </a:solidFill>
              <a:latin typeface="Open Sans"/>
            </a:endParaRPr>
          </a:p>
          <a:p>
            <a:pPr algn="ctr"/>
            <a:endParaRPr lang="en-GB" sz="2400" b="1" dirty="0">
              <a:solidFill>
                <a:schemeClr val="tx1">
                  <a:lumMod val="85000"/>
                  <a:lumOff val="15000"/>
                </a:schemeClr>
              </a:solidFill>
              <a:latin typeface="Open Sans"/>
            </a:endParaRPr>
          </a:p>
          <a:p>
            <a:pPr algn="ctr"/>
            <a:r>
              <a:rPr lang="en-GB" sz="2400" b="1" dirty="0">
                <a:solidFill>
                  <a:srgbClr val="2E7D6B"/>
                </a:solidFill>
                <a:latin typeface="Open Sans"/>
                <a:hlinkClick r:id="rId25"/>
              </a:rPr>
              <a:t>Big Creative Education Academy</a:t>
            </a:r>
            <a:endParaRPr lang="en-GB" sz="2400" dirty="0">
              <a:solidFill>
                <a:srgbClr val="000000"/>
              </a:solidFill>
              <a:latin typeface="Open Sans"/>
            </a:endParaRPr>
          </a:p>
          <a:p>
            <a:pPr algn="ctr"/>
            <a:r>
              <a:rPr lang="en-GB" sz="2400" b="1" dirty="0">
                <a:solidFill>
                  <a:srgbClr val="2E7D6B"/>
                </a:solidFill>
                <a:latin typeface="Open Sans"/>
                <a:hlinkClick r:id="rId26"/>
              </a:rPr>
              <a:t>Leyton Sixth Form College</a:t>
            </a:r>
            <a:endParaRPr lang="en-GB" sz="2400" dirty="0">
              <a:solidFill>
                <a:srgbClr val="000000"/>
              </a:solidFill>
              <a:latin typeface="Open Sans"/>
            </a:endParaRPr>
          </a:p>
          <a:p>
            <a:pPr algn="ctr"/>
            <a:r>
              <a:rPr lang="en-GB" sz="2400" b="1" dirty="0">
                <a:solidFill>
                  <a:srgbClr val="2E7D6B"/>
                </a:solidFill>
                <a:latin typeface="Open Sans"/>
                <a:hlinkClick r:id="rId27"/>
              </a:rPr>
              <a:t>Sir George Monoux College</a:t>
            </a:r>
            <a:endParaRPr lang="en-GB" sz="2400" dirty="0">
              <a:solidFill>
                <a:srgbClr val="000000"/>
              </a:solidFill>
              <a:latin typeface="Open Sans"/>
            </a:endParaRPr>
          </a:p>
          <a:p>
            <a:pPr algn="ctr"/>
            <a:r>
              <a:rPr lang="en-GB" sz="2400" b="1" dirty="0">
                <a:solidFill>
                  <a:srgbClr val="2E7D6B"/>
                </a:solidFill>
                <a:latin typeface="Open Sans"/>
                <a:hlinkClick r:id="rId28"/>
              </a:rPr>
              <a:t>Waltham Forest College</a:t>
            </a:r>
            <a:endParaRPr lang="en-GB" sz="2400" b="0" i="0" dirty="0">
              <a:solidFill>
                <a:srgbClr val="000000"/>
              </a:solidFill>
              <a:effectLst/>
              <a:latin typeface="Open Sans"/>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94637859"/>
      </p:ext>
    </p:extLst>
  </p:cSld>
  <p:clrMapOvr>
    <a:masterClrMapping/>
  </p:clrMapOvr>
  <mc:AlternateContent xmlns:mc="http://schemas.openxmlformats.org/markup-compatibility/2006" xmlns:p14="http://schemas.microsoft.com/office/powerpoint/2010/main">
    <mc:Choice Requires="p14">
      <p:transition spd="slow" p14:dur="2000" advTm="18085"/>
    </mc:Choice>
    <mc:Fallback xmlns="">
      <p:transition spd="slow" advTm="1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1.4|10.4"/>
</p:tagLst>
</file>

<file path=ppt/tags/tag2.xml><?xml version="1.0" encoding="utf-8"?>
<p:tagLst xmlns:a="http://schemas.openxmlformats.org/drawingml/2006/main" xmlns:r="http://schemas.openxmlformats.org/officeDocument/2006/relationships" xmlns:p="http://schemas.openxmlformats.org/presentationml/2006/main">
  <p:tag name="TIMING" val="|5.4|4.4|9.3|5.1|5.1"/>
</p:tagLst>
</file>

<file path=ppt/tags/tag3.xml><?xml version="1.0" encoding="utf-8"?>
<p:tagLst xmlns:a="http://schemas.openxmlformats.org/drawingml/2006/main" xmlns:r="http://schemas.openxmlformats.org/officeDocument/2006/relationships" xmlns:p="http://schemas.openxmlformats.org/presentationml/2006/main">
  <p:tag name="TIMING" val="|17.5"/>
</p:tagLst>
</file>

<file path=ppt/tags/tag4.xml><?xml version="1.0" encoding="utf-8"?>
<p:tagLst xmlns:a="http://schemas.openxmlformats.org/drawingml/2006/main" xmlns:r="http://schemas.openxmlformats.org/officeDocument/2006/relationships" xmlns:p="http://schemas.openxmlformats.org/presentationml/2006/main">
  <p:tag name="TIMING" val="|86.9|10.4"/>
</p:tagLst>
</file>

<file path=ppt/tags/tag5.xml><?xml version="1.0" encoding="utf-8"?>
<p:tagLst xmlns:a="http://schemas.openxmlformats.org/drawingml/2006/main" xmlns:r="http://schemas.openxmlformats.org/officeDocument/2006/relationships" xmlns:p="http://schemas.openxmlformats.org/presentationml/2006/main">
  <p:tag name="TIMING" val="|33.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PresMaster" id="{5213F75A-077D-8D4C-919E-4C26310F6C80}" vid="{23133B2B-CAE3-C441-8DD7-F479FCED2017}"/>
    </a:ext>
  </a:extLst>
</a:theme>
</file>

<file path=ppt/theme/theme2.xml><?xml version="1.0" encoding="utf-8"?>
<a:theme xmlns:a="http://schemas.openxmlformats.org/drawingml/2006/main" name="BrushVTI">
  <a:themeElements>
    <a:clrScheme name="AnalogousFromDarkSeedLeftStep">
      <a:dk1>
        <a:srgbClr val="000000"/>
      </a:dk1>
      <a:lt1>
        <a:srgbClr val="FFFFFF"/>
      </a:lt1>
      <a:dk2>
        <a:srgbClr val="412524"/>
      </a:dk2>
      <a:lt2>
        <a:srgbClr val="E2E3E8"/>
      </a:lt2>
      <a:accent1>
        <a:srgbClr val="B1A143"/>
      </a:accent1>
      <a:accent2>
        <a:srgbClr val="B36F39"/>
      </a:accent2>
      <a:accent3>
        <a:srgbClr val="C54D4B"/>
      </a:accent3>
      <a:accent4>
        <a:srgbClr val="B33969"/>
      </a:accent4>
      <a:accent5>
        <a:srgbClr val="C54BAE"/>
      </a:accent5>
      <a:accent6>
        <a:srgbClr val="9839B3"/>
      </a:accent6>
      <a:hlink>
        <a:srgbClr val="C14695"/>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4859336785354B9A93807C3ADAF820" ma:contentTypeVersion="13" ma:contentTypeDescription="Create a new document." ma:contentTypeScope="" ma:versionID="b4d7802c50ba7ba999b449113d784fd4">
  <xsd:schema xmlns:xsd="http://www.w3.org/2001/XMLSchema" xmlns:xs="http://www.w3.org/2001/XMLSchema" xmlns:p="http://schemas.microsoft.com/office/2006/metadata/properties" xmlns:ns3="2fb7d410-0e73-41b3-8e0e-d3b42b87aaa9" xmlns:ns4="020246af-d782-43a8-a164-68e6f601e2e9" targetNamespace="http://schemas.microsoft.com/office/2006/metadata/properties" ma:root="true" ma:fieldsID="6b85741fdd12092d6bdb6f8c6b092047" ns3:_="" ns4:_="">
    <xsd:import namespace="2fb7d410-0e73-41b3-8e0e-d3b42b87aaa9"/>
    <xsd:import namespace="020246af-d782-43a8-a164-68e6f601e2e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b7d410-0e73-41b3-8e0e-d3b42b87aa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0246af-d782-43a8-a164-68e6f601e2e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FB574B-A08D-4234-A529-3FA9C4B9C67F}">
  <ds:schemaRefs>
    <ds:schemaRef ds:uri="http://schemas.microsoft.com/sharepoint/v3/contenttype/forms"/>
  </ds:schemaRefs>
</ds:datastoreItem>
</file>

<file path=customXml/itemProps2.xml><?xml version="1.0" encoding="utf-8"?>
<ds:datastoreItem xmlns:ds="http://schemas.openxmlformats.org/officeDocument/2006/customXml" ds:itemID="{F3088DB8-4212-4303-A2C7-62354217D9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b7d410-0e73-41b3-8e0e-d3b42b87aaa9"/>
    <ds:schemaRef ds:uri="020246af-d782-43a8-a164-68e6f601e2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1CC77E-FC57-4C00-8C27-CE65239CB272}">
  <ds:schemaRefs>
    <ds:schemaRef ds:uri="020246af-d782-43a8-a164-68e6f601e2e9"/>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2fb7d410-0e73-41b3-8e0e-d3b42b87aaa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30346</TotalTime>
  <Words>1934</Words>
  <Application>Microsoft Office PowerPoint</Application>
  <PresentationFormat>Widescreen</PresentationFormat>
  <Paragraphs>296</Paragraphs>
  <Slides>23</Slides>
  <Notes>4</Notes>
  <HiddenSlides>0</HiddenSlides>
  <MMClips>23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Calibri</vt:lpstr>
      <vt:lpstr>Century Gothic</vt:lpstr>
      <vt:lpstr>Elephant</vt:lpstr>
      <vt:lpstr>Open Sans</vt:lpstr>
      <vt:lpstr>Roboto</vt:lpstr>
      <vt:lpstr>Wingdings</vt:lpstr>
      <vt:lpstr>Office Theme</vt:lpstr>
      <vt:lpstr>BrushVTI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Vallois</dc:creator>
  <cp:lastModifiedBy>Juliet Owen</cp:lastModifiedBy>
  <cp:revision>197</cp:revision>
  <cp:lastPrinted>2020-11-18T17:56:05Z</cp:lastPrinted>
  <dcterms:created xsi:type="dcterms:W3CDTF">2020-09-17T09:48:45Z</dcterms:created>
  <dcterms:modified xsi:type="dcterms:W3CDTF">2021-03-10T10:14:56Z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0x010100764859336785354B9A93807C3ADAF820</vt:lpwstr>
  </property>
</Properties>
</file>